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12" r:id="rId2"/>
    <p:sldId id="513" r:id="rId3"/>
    <p:sldId id="509" r:id="rId4"/>
    <p:sldId id="510" r:id="rId5"/>
    <p:sldId id="511" r:id="rId6"/>
    <p:sldId id="517" r:id="rId7"/>
    <p:sldId id="518" r:id="rId8"/>
    <p:sldId id="516" r:id="rId9"/>
    <p:sldId id="531" r:id="rId10"/>
    <p:sldId id="534" r:id="rId11"/>
    <p:sldId id="533" r:id="rId12"/>
    <p:sldId id="532" r:id="rId13"/>
    <p:sldId id="535" r:id="rId14"/>
    <p:sldId id="524" r:id="rId15"/>
    <p:sldId id="525" r:id="rId16"/>
    <p:sldId id="526" r:id="rId17"/>
    <p:sldId id="528" r:id="rId18"/>
    <p:sldId id="529" r:id="rId19"/>
    <p:sldId id="527" r:id="rId20"/>
    <p:sldId id="514" r:id="rId21"/>
    <p:sldId id="520" r:id="rId22"/>
    <p:sldId id="519" r:id="rId23"/>
    <p:sldId id="523" r:id="rId24"/>
    <p:sldId id="522" r:id="rId25"/>
    <p:sldId id="530" r:id="rId26"/>
    <p:sldId id="508" r:id="rId27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l Grimm" initials="JGG" lastIdx="2" clrIdx="0">
    <p:extLst>
      <p:ext uri="{19B8F6BF-5375-455C-9EA6-DF929625EA0E}">
        <p15:presenceInfo xmlns:p15="http://schemas.microsoft.com/office/powerpoint/2012/main" userId="Joel Grim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6B1ED"/>
    <a:srgbClr val="D4ADF1"/>
    <a:srgbClr val="FDA1E5"/>
    <a:srgbClr val="FFE9BD"/>
    <a:srgbClr val="507BF6"/>
    <a:srgbClr val="F65050"/>
    <a:srgbClr val="FEAEAE"/>
    <a:srgbClr val="FE9292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/>
    <p:restoredTop sz="85631" autoAdjust="0"/>
  </p:normalViewPr>
  <p:slideViewPr>
    <p:cSldViewPr>
      <p:cViewPr varScale="1">
        <p:scale>
          <a:sx n="79" d="100"/>
          <a:sy n="79" d="100"/>
        </p:scale>
        <p:origin x="960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45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abuse.com/autoencoders-for-image-reconstruction-in-python-and-kera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abuse.com/autoencoders-for-image-reconstruction-in-python-and-kera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5F1697-B1FD-4BA8-AF78-8F256EB6D420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927776" y="0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927776" y="8771255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926170" y="0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926170" y="8771255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3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0525" y="693738"/>
            <a:ext cx="6153150" cy="3462337"/>
          </a:xfrm>
          <a:ln cap="flat"/>
        </p:spPr>
      </p:sp>
      <p:sp>
        <p:nvSpPr>
          <p:cNvPr id="5131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sz="800" dirty="0"/>
              <a:t>Check distro statement before using:</a:t>
            </a:r>
          </a:p>
          <a:p>
            <a:r>
              <a:rPr lang="en-US" sz="800" dirty="0"/>
              <a:t>DISTRIBUTION STATEMENT A. Approved for pubic release: distribution is unlimited.</a:t>
            </a:r>
          </a:p>
          <a:p>
            <a:r>
              <a:rPr lang="en-US" sz="800" dirty="0"/>
              <a:t>This material is based upon work supported under Air Force Contract No. FA8721-05-C-0002 and/or FA8702-15-D-0001. Any opinions, findings, conclusions or recommendations expressed in this material are those of the author(s) and do not necessarily reflect the views of the U.S. Air Force.</a:t>
            </a:r>
          </a:p>
          <a:p>
            <a:pPr>
              <a:spcBef>
                <a:spcPts val="300"/>
              </a:spcBef>
            </a:pPr>
            <a:r>
              <a:rPr lang="en-US" sz="800" dirty="0"/>
              <a:t>© 2020 Massachusetts Institute of Technology.</a:t>
            </a:r>
          </a:p>
          <a:p>
            <a:pPr>
              <a:spcBef>
                <a:spcPts val="300"/>
              </a:spcBef>
            </a:pPr>
            <a:r>
              <a:rPr lang="en-US" sz="800" dirty="0"/>
              <a:t>Delivered to the U.S. Government with Unlimited Rights, as defined in DFARS Part 252.227-7013 or 7014 (Feb 2014). Notwithstanding any copyright notice, U.S. Government rights in this work are defined by DFARS 252.227-7013 or DFARS 252.227-7014 as detailed above. Use of this work other than as specifically authorized by the U.S. Government may violate any copyrights that exist in this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9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2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out this nice tutorial on </a:t>
            </a:r>
            <a:r>
              <a:rPr lang="en-US" dirty="0" err="1" smtClean="0"/>
              <a:t>autoencoders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>
                <a:hlinkClick r:id="rId3"/>
              </a:rPr>
              <a:t>https://stackabuse.com/autoencoders-for-image-reconstruction-in-python-and-keras/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966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out this nice tutorial on </a:t>
            </a:r>
            <a:r>
              <a:rPr lang="en-US" dirty="0" err="1" smtClean="0"/>
              <a:t>autoencoders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>
                <a:hlinkClick r:id="rId3"/>
              </a:rPr>
              <a:t>https://stackabuse.com/autoencoders-for-image-reconstruction-in-python-and-keras/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90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0525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BE28CF-9C7C-4B04-ABED-53683CB7B66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0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09183" y="1389888"/>
            <a:ext cx="9970459" cy="1298448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6" y="5111496"/>
            <a:ext cx="3429000" cy="34544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C3A108B2-08C9-D34B-96A6-22B3AB8E75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91758" y="1700784"/>
            <a:ext cx="8605310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91758" y="1252728"/>
            <a:ext cx="8605310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1758" y="5705856"/>
            <a:ext cx="8605310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3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77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2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6301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46304"/>
            <a:ext cx="9677927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55449" y="594360"/>
            <a:ext cx="9677927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82496"/>
            <a:ext cx="10921187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108667" y="1764792"/>
            <a:ext cx="7959303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8667" y="1316736"/>
            <a:ext cx="7959303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08667" y="5605272"/>
            <a:ext cx="7959303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5877" y="1828800"/>
            <a:ext cx="7581449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15877" y="1371600"/>
            <a:ext cx="7581449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15877" y="5230368"/>
            <a:ext cx="7581449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55449" y="100584"/>
            <a:ext cx="9677927" cy="81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26609" y="6455664"/>
            <a:ext cx="1450470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i="0" dirty="0"/>
              <a:t>BWSI OV, </a:t>
            </a:r>
            <a:r>
              <a:rPr lang="en-US" altLang="en-US" sz="700" b="1" i="0" dirty="0" err="1"/>
              <a:t>pg</a:t>
            </a:r>
            <a:r>
              <a:rPr lang="en-US" altLang="en-US" sz="700" b="1" i="0" baseline="0" dirty="0"/>
              <a:t> </a:t>
            </a:r>
            <a:fld id="{321F32AB-3DDB-C54A-A434-42EC1FB733CD}" type="slidenum">
              <a:rPr lang="en-US" altLang="en-US" sz="700" b="1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1" i="0" baseline="0" dirty="0"/>
          </a:p>
          <a:p>
            <a:pPr algn="l">
              <a:lnSpc>
                <a:spcPct val="100000"/>
              </a:lnSpc>
            </a:pPr>
            <a:r>
              <a:rPr lang="en-US" altLang="en-US" sz="700" b="1" i="0" baseline="0"/>
              <a:t>JGG 04/28/2020</a:t>
            </a:r>
            <a:endParaRPr lang="en-US" altLang="en-US" sz="700" b="1" i="0" baseline="0" dirty="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6888"/>
            <a:ext cx="548658" cy="531101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6473952"/>
            <a:ext cx="2023269" cy="23007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DD982337-22DF-B540-9C7F-56E1DBE635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93" r:id="rId11"/>
    <p:sldLayoutId id="2147483706" r:id="rId12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Training Deep Neural Networks</a:t>
            </a:r>
            <a:endParaRPr lang="en-US" dirty="0"/>
          </a:p>
        </p:txBody>
      </p:sp>
      <p:sp>
        <p:nvSpPr>
          <p:cNvPr id="5" name="Text Box 14"/>
          <p:cNvSpPr txBox="1">
            <a:spLocks noGrp="1" noChangeArrowheads="1"/>
          </p:cNvSpPr>
          <p:nvPr>
            <p:ph type="subTitle" sz="quarter" idx="1"/>
          </p:nvPr>
        </p:nvSpPr>
        <p:spPr>
          <a:noFill/>
          <a:ln/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sz="2400" dirty="0" smtClean="0"/>
              <a:t>Jordan Montgomery</a:t>
            </a:r>
            <a:endParaRPr lang="en-US" sz="2400" dirty="0"/>
          </a:p>
          <a:p>
            <a:pPr>
              <a:spcAft>
                <a:spcPts val="1000"/>
              </a:spcAft>
            </a:pPr>
            <a:r>
              <a:rPr lang="en-US" sz="2400" dirty="0"/>
              <a:t>July </a:t>
            </a:r>
            <a:r>
              <a:rPr lang="en-US" sz="2400" dirty="0" smtClean="0"/>
              <a:t>22, 2020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8933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011" y="3728166"/>
            <a:ext cx="2590800" cy="1891606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1.95 years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11.95 years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111.95 years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6.35 years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43940" y="1295399"/>
            <a:ext cx="11300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2019 version of the ImageNet dataset contains </a:t>
            </a:r>
            <a:r>
              <a:rPr lang="en-US" sz="2000" b="1" dirty="0" smtClean="0"/>
              <a:t>14,197,122 images</a:t>
            </a:r>
            <a:r>
              <a:rPr lang="en-US" sz="2000" b="1" dirty="0"/>
              <a:t>. Each image has been labeled with one out of </a:t>
            </a:r>
            <a:r>
              <a:rPr lang="en-US" sz="2000" b="1" dirty="0" smtClean="0"/>
              <a:t>20,000 </a:t>
            </a:r>
            <a:r>
              <a:rPr lang="en-US" sz="2000" b="1" dirty="0"/>
              <a:t>possible classifications. </a:t>
            </a:r>
            <a:r>
              <a:rPr lang="en-US" sz="2000" b="1" dirty="0" smtClean="0"/>
              <a:t>Bounding boxes have been generated for objects within 1,034,908 of those images (</a:t>
            </a:r>
            <a:r>
              <a:rPr lang="en-US" sz="2000" b="1" dirty="0"/>
              <a:t>see example). If each image </a:t>
            </a:r>
            <a:r>
              <a:rPr lang="en-US" sz="2000" b="1" dirty="0" smtClean="0"/>
              <a:t>label required 20 </a:t>
            </a:r>
            <a:r>
              <a:rPr lang="en-US" sz="2000" b="1" dirty="0"/>
              <a:t>seconds of </a:t>
            </a:r>
            <a:r>
              <a:rPr lang="en-US" sz="2000" b="1" dirty="0" smtClean="0"/>
              <a:t>manual labor, </a:t>
            </a:r>
            <a:r>
              <a:rPr lang="en-US" sz="2000" b="1" dirty="0"/>
              <a:t>each bounding box required </a:t>
            </a:r>
            <a:r>
              <a:rPr lang="en-US" sz="2000" b="1" dirty="0" smtClean="0"/>
              <a:t>30 </a:t>
            </a:r>
            <a:r>
              <a:rPr lang="en-US" sz="2000" b="1" dirty="0"/>
              <a:t>seconds of time, and there are an average of 3 bounding boxes per image</a:t>
            </a:r>
            <a:r>
              <a:rPr lang="en-US" sz="2000" b="1" dirty="0" smtClean="0"/>
              <a:t>, approximately </a:t>
            </a:r>
            <a:r>
              <a:rPr lang="en-US" sz="2000" b="1" dirty="0"/>
              <a:t>how many </a:t>
            </a:r>
            <a:r>
              <a:rPr lang="en-US" sz="2000" b="1" dirty="0" smtClean="0"/>
              <a:t>years </a:t>
            </a:r>
            <a:r>
              <a:rPr lang="en-US" sz="2000" b="1" dirty="0"/>
              <a:t>of manual labor were required to produce the ImageNet labels and bounding boxes?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0" y="3442394"/>
            <a:ext cx="3573693" cy="24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7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011" y="3728166"/>
            <a:ext cx="2590800" cy="1891606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1.95 years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11.95 years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111.95 years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6.35 years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43940" y="1295399"/>
            <a:ext cx="11300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2019 version of the ImageNet dataset contains </a:t>
            </a:r>
            <a:r>
              <a:rPr lang="en-US" sz="2000" b="1" dirty="0" smtClean="0"/>
              <a:t>14,197,122 images</a:t>
            </a:r>
            <a:r>
              <a:rPr lang="en-US" sz="2000" b="1" dirty="0"/>
              <a:t>. Each image has been labeled with one out of </a:t>
            </a:r>
            <a:r>
              <a:rPr lang="en-US" sz="2000" b="1" dirty="0" smtClean="0"/>
              <a:t>20,000 </a:t>
            </a:r>
            <a:r>
              <a:rPr lang="en-US" sz="2000" b="1" dirty="0"/>
              <a:t>possible classifications. </a:t>
            </a:r>
            <a:r>
              <a:rPr lang="en-US" sz="2000" b="1" dirty="0" smtClean="0"/>
              <a:t>Bounding boxes have been generated for objects within 1,034,908 of those images (</a:t>
            </a:r>
            <a:r>
              <a:rPr lang="en-US" sz="2000" b="1" dirty="0"/>
              <a:t>see example). If each image </a:t>
            </a:r>
            <a:r>
              <a:rPr lang="en-US" sz="2000" b="1" dirty="0" smtClean="0"/>
              <a:t>label required 20 </a:t>
            </a:r>
            <a:r>
              <a:rPr lang="en-US" sz="2000" b="1" dirty="0"/>
              <a:t>seconds of </a:t>
            </a:r>
            <a:r>
              <a:rPr lang="en-US" sz="2000" b="1" dirty="0" smtClean="0"/>
              <a:t>manual labor, </a:t>
            </a:r>
            <a:r>
              <a:rPr lang="en-US" sz="2000" b="1" dirty="0"/>
              <a:t>each bounding box required </a:t>
            </a:r>
            <a:r>
              <a:rPr lang="en-US" sz="2000" b="1" dirty="0" smtClean="0"/>
              <a:t>30 </a:t>
            </a:r>
            <a:r>
              <a:rPr lang="en-US" sz="2000" b="1" dirty="0"/>
              <a:t>seconds of time, and there are an average of 3 bounding boxes per image</a:t>
            </a:r>
            <a:r>
              <a:rPr lang="en-US" sz="2000" b="1" dirty="0" smtClean="0"/>
              <a:t>, approximately </a:t>
            </a:r>
            <a:r>
              <a:rPr lang="en-US" sz="2000" b="1" dirty="0"/>
              <a:t>how many </a:t>
            </a:r>
            <a:r>
              <a:rPr lang="en-US" sz="2000" b="1" dirty="0" smtClean="0"/>
              <a:t>years </a:t>
            </a:r>
            <a:r>
              <a:rPr lang="en-US" sz="2000" b="1" dirty="0"/>
              <a:t>of manual labor were required to produce the ImageNet labels and bounding boxes?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0" y="3442394"/>
            <a:ext cx="3573693" cy="24250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0FF5FFF-9D7A-4DD9-B763-F26B24205C4C}"/>
              </a:ext>
            </a:extLst>
          </p:cNvPr>
          <p:cNvSpPr/>
          <p:nvPr/>
        </p:nvSpPr>
        <p:spPr bwMode="auto">
          <a:xfrm flipV="1">
            <a:off x="4735004" y="4198403"/>
            <a:ext cx="2457301" cy="45118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4126"/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910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011" y="3728166"/>
            <a:ext cx="2590800" cy="1891606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$759,000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$866,000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$3,164,000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$86,000,000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43940" y="1295399"/>
            <a:ext cx="11300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If you were to pay some workers the federal minimum wage ($7.25/</a:t>
            </a:r>
            <a:r>
              <a:rPr lang="en-US" sz="2000" b="1" dirty="0" err="1" smtClean="0"/>
              <a:t>hr</a:t>
            </a:r>
            <a:r>
              <a:rPr lang="en-US" sz="2000" b="1" dirty="0" smtClean="0"/>
              <a:t>) to generate these image labels and bounding boxes, how much would it cost for you to finance the creation of the ImageNet dataset?</a:t>
            </a:r>
          </a:p>
          <a:p>
            <a:pPr algn="ctr"/>
            <a:endParaRPr lang="en-US" sz="2000" b="1" dirty="0" smtClean="0"/>
          </a:p>
          <a:p>
            <a:pPr algn="ctr"/>
            <a:r>
              <a:rPr lang="en-US" sz="2000" b="1" dirty="0" smtClean="0"/>
              <a:t>(Reminder: Our estimate was that ImageNet required 11.95 years worth of manual labor)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0" y="3442394"/>
            <a:ext cx="3573693" cy="24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011" y="3728166"/>
            <a:ext cx="2590800" cy="1891606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$759,000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$866,000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$3,164,000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r>
              <a:rPr lang="en-US" sz="2400" dirty="0" smtClean="0"/>
              <a:t>$86,000,000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AutoNum type="alphaUcParenR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43940" y="1295399"/>
            <a:ext cx="11300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If you were to pay some workers the federal minimum wage ($7.25/</a:t>
            </a:r>
            <a:r>
              <a:rPr lang="en-US" sz="2000" b="1" dirty="0" err="1" smtClean="0"/>
              <a:t>hr</a:t>
            </a:r>
            <a:r>
              <a:rPr lang="en-US" sz="2000" b="1" dirty="0" smtClean="0"/>
              <a:t>) to generate these image labels and bounding boxes, how much would it cost for you to finance the creation of the ImageNet dataset?</a:t>
            </a:r>
          </a:p>
          <a:p>
            <a:pPr algn="ctr"/>
            <a:endParaRPr lang="en-US" sz="2000" b="1" dirty="0" smtClean="0"/>
          </a:p>
          <a:p>
            <a:pPr algn="ctr"/>
            <a:r>
              <a:rPr lang="en-US" sz="2000" b="1" dirty="0" smtClean="0"/>
              <a:t>(Reminder: Our estimate was that ImageNet required 11.95 years worth of manual labor)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0" y="3442394"/>
            <a:ext cx="3573693" cy="24250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0FF5FFF-9D7A-4DD9-B763-F26B24205C4C}"/>
              </a:ext>
            </a:extLst>
          </p:cNvPr>
          <p:cNvSpPr/>
          <p:nvPr/>
        </p:nvSpPr>
        <p:spPr bwMode="auto">
          <a:xfrm flipV="1">
            <a:off x="4751202" y="3715434"/>
            <a:ext cx="2030827" cy="45118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4126"/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255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161" y="-124803"/>
            <a:ext cx="10512862" cy="1325218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910716" y="3706504"/>
            <a:ext cx="609441" cy="38851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597354E-BAFF-4A5C-9340-1D355C61B9BD}"/>
              </a:ext>
            </a:extLst>
          </p:cNvPr>
          <p:cNvSpPr txBox="1">
            <a:spLocks/>
          </p:cNvSpPr>
          <p:nvPr/>
        </p:nvSpPr>
        <p:spPr>
          <a:xfrm>
            <a:off x="3520157" y="2423200"/>
            <a:ext cx="6062780" cy="2225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sz="2400" kern="0" dirty="0" smtClean="0"/>
              <a:t>Introduction</a:t>
            </a:r>
          </a:p>
          <a:p>
            <a:r>
              <a:rPr lang="en-US" sz="2400" kern="0" dirty="0" smtClean="0"/>
              <a:t>Training Deep Networks</a:t>
            </a:r>
          </a:p>
          <a:p>
            <a:pPr lvl="1"/>
            <a:r>
              <a:rPr lang="en-US" kern="0" dirty="0" smtClean="0"/>
              <a:t>Overfitting</a:t>
            </a:r>
          </a:p>
          <a:p>
            <a:pPr lvl="1"/>
            <a:r>
              <a:rPr lang="en-US" kern="0" dirty="0" smtClean="0"/>
              <a:t>Vanishing Gradients</a:t>
            </a:r>
          </a:p>
          <a:p>
            <a:r>
              <a:rPr lang="en-US" sz="2400" kern="0" dirty="0" smtClean="0"/>
              <a:t>Transfer Learning</a:t>
            </a:r>
          </a:p>
          <a:p>
            <a:r>
              <a:rPr lang="en-US" sz="2400" kern="0" dirty="0" smtClean="0"/>
              <a:t>Summary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0921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 and Gradients</a:t>
            </a:r>
            <a:endParaRPr lang="en-US" dirty="0"/>
          </a:p>
        </p:txBody>
      </p:sp>
      <p:pic>
        <p:nvPicPr>
          <p:cNvPr id="4098" name="Picture 2" descr="SGDBackPropExamp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5" t="39819" r="8430" b="42805"/>
          <a:stretch/>
        </p:blipFill>
        <p:spPr bwMode="auto">
          <a:xfrm>
            <a:off x="2017712" y="4900899"/>
            <a:ext cx="8153400" cy="1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1" y="1634965"/>
            <a:ext cx="5781675" cy="2673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3874" y="1143000"/>
            <a:ext cx="3859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/>
              <a:t>Information is communicated from loss function to previous layers</a:t>
            </a:r>
            <a:endParaRPr 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298276" y="3134006"/>
                <a:ext cx="4354769" cy="594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/>
                  <a:t>The output from the final layer,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</m:oMath>
                </a14:m>
                <a:r>
                  <a:rPr lang="en-US" sz="1600" b="1" dirty="0" smtClean="0"/>
                  <a:t>, is the composition of all the previous layers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276" y="3134006"/>
                <a:ext cx="4354769" cy="594073"/>
              </a:xfrm>
              <a:prstGeom prst="rect">
                <a:avLst/>
              </a:prstGeom>
              <a:blipFill rotWithShape="0">
                <a:blip r:embed="rId4"/>
                <a:stretch>
                  <a:fillRect t="-1020" r="-2238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804946" y="2015392"/>
                <a:ext cx="38480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/>
                  <a:t>The derivative of the loss function is computed calculated with respect to each trainable parameter,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600" b="1" dirty="0" smtClean="0"/>
                  <a:t>.</a:t>
                </a:r>
                <a:endParaRPr lang="en-US" sz="16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46" y="2015392"/>
                <a:ext cx="3848099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2206" r="-237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395247" y="4015696"/>
            <a:ext cx="5257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/>
              <a:t>The Chain Rule indicates this derivative will be zero if the derivative of </a:t>
            </a:r>
            <a:r>
              <a:rPr lang="en-US" sz="1600" b="1" i="1" dirty="0" smtClean="0"/>
              <a:t>any</a:t>
            </a:r>
            <a:r>
              <a:rPr lang="en-US" sz="1600" b="1" dirty="0" smtClean="0"/>
              <a:t> of the deeper layers is zero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462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Gradients and Activation Layers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465" b="1386"/>
          <a:stretch/>
        </p:blipFill>
        <p:spPr>
          <a:xfrm>
            <a:off x="1546658" y="1600200"/>
            <a:ext cx="9095508" cy="35105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0212" y="3810000"/>
            <a:ext cx="16002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Gradient remains finite at large values</a:t>
            </a:r>
            <a:endParaRPr lang="en-US" sz="1600" b="1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459586FD-2887-419A-AB27-3907158C3458}"/>
              </a:ext>
            </a:extLst>
          </p:cNvPr>
          <p:cNvSpPr txBox="1">
            <a:spLocks/>
          </p:cNvSpPr>
          <p:nvPr/>
        </p:nvSpPr>
        <p:spPr>
          <a:xfrm>
            <a:off x="2630346" y="5486400"/>
            <a:ext cx="6928131" cy="585216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1600"/>
              </a:lnSpc>
              <a:spcAft>
                <a:spcPts val="30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</a:rPr>
              <a:t>Using </a:t>
            </a:r>
            <a:r>
              <a:rPr lang="en-US" sz="1600" kern="0" dirty="0" err="1" smtClean="0">
                <a:solidFill>
                  <a:sysClr val="windowText" lastClr="000000"/>
                </a:solidFill>
              </a:rPr>
              <a:t>ReLU</a:t>
            </a:r>
            <a:r>
              <a:rPr lang="en-US" sz="1600" kern="0" dirty="0" smtClean="0">
                <a:solidFill>
                  <a:sysClr val="windowText" lastClr="000000"/>
                </a:solidFill>
              </a:rPr>
              <a:t> activation prevents small gradient sat large activations</a:t>
            </a:r>
          </a:p>
          <a:p>
            <a:pPr lvl="1">
              <a:lnSpc>
                <a:spcPts val="1600"/>
              </a:lnSpc>
              <a:spcAft>
                <a:spcPts val="300"/>
              </a:spcAft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</a:rPr>
              <a:t>Good filter initialization can reduce neuron “death” for negative input values</a:t>
            </a: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0812" y="3810000"/>
            <a:ext cx="182880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Gradient goes to zero at large or small values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02733" y="1088408"/>
            <a:ext cx="879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• </a:t>
            </a:r>
            <a:r>
              <a:rPr lang="en-US" sz="2000" b="1" dirty="0" smtClean="0"/>
              <a:t> Some activation functions have small gradients for large input values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8569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r>
              <a:rPr lang="en-US" dirty="0" smtClean="0"/>
              <a:t>: An Inception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134" b="18106"/>
          <a:stretch/>
        </p:blipFill>
        <p:spPr>
          <a:xfrm>
            <a:off x="379412" y="2192923"/>
            <a:ext cx="9385762" cy="2448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033" y="1352490"/>
            <a:ext cx="11707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•  Key Technique: 1x1 Convolution     •  Key Concept: Wide not </a:t>
            </a:r>
            <a:r>
              <a:rPr lang="en-US" sz="2000" b="1" dirty="0" smtClean="0"/>
              <a:t>Deep     •  </a:t>
            </a:r>
            <a:r>
              <a:rPr lang="en-US" sz="2000" b="1" dirty="0"/>
              <a:t>Still 22 Layers </a:t>
            </a:r>
            <a:r>
              <a:rPr lang="en-US" sz="2000" b="1" dirty="0" smtClean="0"/>
              <a:t>Deep</a:t>
            </a:r>
            <a:endParaRPr lang="en-US" sz="2000" b="1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459586FD-2887-419A-AB27-3907158C3458}"/>
              </a:ext>
            </a:extLst>
          </p:cNvPr>
          <p:cNvSpPr txBox="1">
            <a:spLocks/>
          </p:cNvSpPr>
          <p:nvPr/>
        </p:nvSpPr>
        <p:spPr>
          <a:xfrm>
            <a:off x="1528481" y="5660921"/>
            <a:ext cx="9131859" cy="438798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1600"/>
              </a:lnSpc>
              <a:spcAft>
                <a:spcPts val="30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</a:rPr>
              <a:t>Inception modules mitigate vanishing gradients placing filters in parallel rather than serial</a:t>
            </a: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6" name="Right Brace 5"/>
          <p:cNvSpPr/>
          <p:nvPr/>
        </p:nvSpPr>
        <p:spPr bwMode="auto">
          <a:xfrm>
            <a:off x="9587831" y="2192923"/>
            <a:ext cx="323162" cy="2335893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33012" y="2991537"/>
            <a:ext cx="1801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Inception Networks are Many Filters “Wide”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6727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1x1 Convolution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459586FD-2887-419A-AB27-3907158C3458}"/>
              </a:ext>
            </a:extLst>
          </p:cNvPr>
          <p:cNvSpPr txBox="1">
            <a:spLocks/>
          </p:cNvSpPr>
          <p:nvPr/>
        </p:nvSpPr>
        <p:spPr>
          <a:xfrm>
            <a:off x="1944546" y="5638800"/>
            <a:ext cx="8299731" cy="438798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1600"/>
              </a:lnSpc>
              <a:spcAft>
                <a:spcPts val="30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</a:rPr>
              <a:t>The 1x1 convolution helps prevent overfitting by keeping the feature space simple</a:t>
            </a: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  <p:pic>
        <p:nvPicPr>
          <p:cNvPr id="2050" name="Picture 2" descr="1X1 Convolution, CNN, CV, Neural Networks | Analytics Vidh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38" y="1320598"/>
            <a:ext cx="5802585" cy="386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2594" y="1696468"/>
            <a:ext cx="2791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Feature </a:t>
            </a:r>
            <a:r>
              <a:rPr lang="en-US" sz="2000" b="1" dirty="0" smtClean="0"/>
              <a:t>maps </a:t>
            </a:r>
            <a:r>
              <a:rPr lang="en-US" sz="2000" b="1" dirty="0" smtClean="0"/>
              <a:t>from </a:t>
            </a:r>
            <a:r>
              <a:rPr lang="en-US" sz="2000" b="1" dirty="0" smtClean="0"/>
              <a:t>Conv. Layer with 192 kernels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859167" y="1542579"/>
            <a:ext cx="2797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1x1 convolution combines content from all feature maps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066212" y="3546982"/>
            <a:ext cx="2797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Significantly reduces dimensionality of feature maps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840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Networks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2502860"/>
            <a:ext cx="5181600" cy="295295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837222" y="1066800"/>
            <a:ext cx="85143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/>
              <a:t>•  Key Technique: </a:t>
            </a:r>
            <a:r>
              <a:rPr lang="en-US" sz="2000" b="1" dirty="0" smtClean="0"/>
              <a:t>Skip Connection</a:t>
            </a:r>
          </a:p>
          <a:p>
            <a:pPr algn="ctr">
              <a:spcAft>
                <a:spcPts val="600"/>
              </a:spcAft>
            </a:pPr>
            <a:r>
              <a:rPr lang="en-US" sz="2000" b="1" dirty="0" smtClean="0"/>
              <a:t>•  </a:t>
            </a:r>
            <a:r>
              <a:rPr lang="en-US" sz="2000" b="1" dirty="0"/>
              <a:t>Key Concept: </a:t>
            </a:r>
            <a:r>
              <a:rPr lang="en-US" sz="2000" b="1" dirty="0" smtClean="0"/>
              <a:t>Learn Filters to get Residual (not whole convolution)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317430" y="2748230"/>
            <a:ext cx="372058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/>
              <a:t>Convolved images are often quite similar to original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 err="1" smtClean="0"/>
              <a:t>ResNet</a:t>
            </a:r>
            <a:r>
              <a:rPr lang="en-US" sz="1800" b="1" dirty="0" smtClean="0"/>
              <a:t> filters only need to learn how to produce the small difference or “residual”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/>
              <a:t>Values feeding into activation layers remain small</a:t>
            </a:r>
            <a:r>
              <a:rPr lang="en-US" sz="1800" b="1" dirty="0"/>
              <a:t> </a:t>
            </a:r>
            <a:r>
              <a:rPr lang="en-US" sz="1800" b="1" dirty="0" smtClean="0"/>
              <a:t>(avoid regions with zero-gradient)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740843" y="2077919"/>
            <a:ext cx="2362201" cy="3865681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230" y="2328037"/>
            <a:ext cx="1579691" cy="1579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230" y="4071739"/>
            <a:ext cx="1579691" cy="15796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6990560" y="2963993"/>
            <a:ext cx="1557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Previous Layer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6990560" y="4588893"/>
            <a:ext cx="1557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Convolution Output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6164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Problems</a:t>
            </a:r>
            <a:endParaRPr lang="en-US" dirty="0"/>
          </a:p>
        </p:txBody>
      </p:sp>
      <p:pic>
        <p:nvPicPr>
          <p:cNvPr id="4" name="Picture 2" descr="CNN Architectures, a Deep-dive. Implementing every popular CNN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/>
          <a:stretch/>
        </p:blipFill>
        <p:spPr bwMode="auto">
          <a:xfrm>
            <a:off x="1712515" y="1940412"/>
            <a:ext cx="8763794" cy="177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 bwMode="auto">
          <a:xfrm>
            <a:off x="2170935" y="1066800"/>
            <a:ext cx="7863414" cy="850087"/>
          </a:xfrm>
          <a:prstGeom prst="rightArrow">
            <a:avLst/>
          </a:prstGeom>
          <a:gradFill>
            <a:gsLst>
              <a:gs pos="0">
                <a:srgbClr val="507BF6"/>
              </a:gs>
              <a:gs pos="83000">
                <a:schemeClr val="accent1">
                  <a:lumMod val="69000"/>
                  <a:lumOff val="31000"/>
                </a:schemeClr>
              </a:gs>
              <a:gs pos="100000">
                <a:schemeClr val="accent1">
                  <a:lumMod val="51000"/>
                  <a:lumOff val="49000"/>
                </a:schemeClr>
              </a:gs>
            </a:gsLst>
            <a:lin ang="0" scaled="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Increasingly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 Abstract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 flipH="1">
            <a:off x="2170935" y="3657600"/>
            <a:ext cx="7863414" cy="850087"/>
          </a:xfrm>
          <a:prstGeom prst="rightArrow">
            <a:avLst/>
          </a:prstGeom>
          <a:gradFill>
            <a:gsLst>
              <a:gs pos="0">
                <a:srgbClr val="F65050"/>
              </a:gs>
              <a:gs pos="83000">
                <a:srgbClr val="FE9292"/>
              </a:gs>
              <a:gs pos="100000">
                <a:srgbClr val="FEAEAE"/>
              </a:gs>
            </a:gsLst>
            <a:lin ang="0" scaled="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Backpropagation from Loss Function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0933376" y="1812880"/>
            <a:ext cx="381000" cy="1802652"/>
          </a:xfrm>
          <a:prstGeom prst="roundRect">
            <a:avLst/>
          </a:prstGeom>
          <a:solidFill>
            <a:srgbClr val="F65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5812" y="4639993"/>
            <a:ext cx="4151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/>
              <a:t>Problem 1</a:t>
            </a:r>
            <a:r>
              <a:rPr lang="en-US" sz="1600" b="1" dirty="0"/>
              <a:t>: </a:t>
            </a:r>
            <a:r>
              <a:rPr lang="en-US" sz="1600" b="1" dirty="0" smtClean="0"/>
              <a:t>Overfitting</a:t>
            </a:r>
            <a:endParaRPr lang="en-US" sz="1600" b="1" dirty="0"/>
          </a:p>
          <a:p>
            <a:pPr marL="800100" lvl="1" indent="-342900">
              <a:buFont typeface="Arial" panose="020B0604020202020204" pitchFamily="34" charset="0"/>
              <a:buChar char="‒"/>
            </a:pPr>
            <a:r>
              <a:rPr lang="en-US" sz="1600" b="1" dirty="0" smtClean="0"/>
              <a:t>Many parameters available</a:t>
            </a:r>
          </a:p>
          <a:p>
            <a:pPr marL="800100" lvl="1" indent="-342900">
              <a:buFont typeface="Arial" panose="020B0604020202020204" pitchFamily="34" charset="0"/>
              <a:buChar char="‒"/>
            </a:pPr>
            <a:r>
              <a:rPr lang="en-US" sz="1600" b="1" dirty="0" smtClean="0"/>
              <a:t>Tremendous data requirements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4012" y="4639993"/>
            <a:ext cx="361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/>
              <a:t>Problem 2: Vanishing Gradient</a:t>
            </a:r>
          </a:p>
          <a:p>
            <a:pPr marL="800100" lvl="1" indent="-342900">
              <a:buFont typeface="Arial" panose="020B0604020202020204" pitchFamily="34" charset="0"/>
              <a:buChar char="‒"/>
            </a:pPr>
            <a:r>
              <a:rPr lang="en-US" sz="1600" b="1" dirty="0" smtClean="0"/>
              <a:t>Difficult to train first layers</a:t>
            </a:r>
          </a:p>
          <a:p>
            <a:pPr marL="800100" lvl="1" indent="-342900">
              <a:buFont typeface="Arial" panose="020B0604020202020204" pitchFamily="34" charset="0"/>
              <a:buChar char="‒"/>
            </a:pPr>
            <a:r>
              <a:rPr lang="en-US" sz="1600" b="1" dirty="0" smtClean="0"/>
              <a:t>Stalls most training efforts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459586FD-2887-419A-AB27-3907158C3458}"/>
              </a:ext>
            </a:extLst>
          </p:cNvPr>
          <p:cNvSpPr txBox="1">
            <a:spLocks/>
          </p:cNvSpPr>
          <p:nvPr/>
        </p:nvSpPr>
        <p:spPr>
          <a:xfrm>
            <a:off x="2160850" y="5618439"/>
            <a:ext cx="7867124" cy="581725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1600"/>
              </a:lnSpc>
              <a:spcAft>
                <a:spcPts val="300"/>
              </a:spcAft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</a:rPr>
              <a:t>Training very deep networks often limited by data requirements and vanishing gradients</a:t>
            </a:r>
          </a:p>
          <a:p>
            <a:pPr lvl="1">
              <a:lnSpc>
                <a:spcPts val="1600"/>
              </a:lnSpc>
              <a:spcAft>
                <a:spcPts val="300"/>
              </a:spcAft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</a:rPr>
              <a:t>Several innovative solutions to these problems over past decade</a:t>
            </a: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912482" y="1812880"/>
            <a:ext cx="381000" cy="1802652"/>
          </a:xfrm>
          <a:prstGeom prst="roundRect">
            <a:avLst/>
          </a:prstGeom>
          <a:solidFill>
            <a:srgbClr val="507BF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I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nput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0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161" y="-124803"/>
            <a:ext cx="10512862" cy="1325218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910716" y="3257427"/>
            <a:ext cx="609441" cy="38851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597354E-BAFF-4A5C-9340-1D355C61B9BD}"/>
              </a:ext>
            </a:extLst>
          </p:cNvPr>
          <p:cNvSpPr txBox="1">
            <a:spLocks/>
          </p:cNvSpPr>
          <p:nvPr/>
        </p:nvSpPr>
        <p:spPr>
          <a:xfrm>
            <a:off x="3520157" y="2423200"/>
            <a:ext cx="6062780" cy="2225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sz="2400" kern="0" dirty="0"/>
              <a:t>Introduction</a:t>
            </a:r>
          </a:p>
          <a:p>
            <a:r>
              <a:rPr lang="en-US" sz="2400" kern="0" dirty="0" smtClean="0"/>
              <a:t>Training Deep Networks</a:t>
            </a:r>
          </a:p>
          <a:p>
            <a:r>
              <a:rPr lang="en-US" sz="2400" kern="0" dirty="0" smtClean="0"/>
              <a:t>Transfer Learning</a:t>
            </a:r>
            <a:endParaRPr lang="en-US" sz="2400" kern="0" dirty="0"/>
          </a:p>
          <a:p>
            <a:r>
              <a:rPr lang="en-US" sz="2400" kern="0" dirty="0" smtClean="0"/>
              <a:t>Summary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6396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vs. Inductive Learning</a:t>
            </a:r>
            <a:endParaRPr lang="en-US" dirty="0"/>
          </a:p>
        </p:txBody>
      </p:sp>
      <p:pic>
        <p:nvPicPr>
          <p:cNvPr id="1026" name="Picture 2" descr="https://lh3.googleusercontent.com/HHvMQ2fOM71K12K6NuBHhtSkEKtnCokF55iWESqFHVcyidWgSdsLTHPmRnOHwhuJnwREnWNmMMebx9cC4w3BO3uDCFSQw7frtFe1OGhQc_TvPrz3AKQBRI6nn-w02ZPIcse1aDUY5D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1" y="1133150"/>
            <a:ext cx="89154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459586FD-2887-419A-AB27-3907158C3458}"/>
              </a:ext>
            </a:extLst>
          </p:cNvPr>
          <p:cNvSpPr txBox="1">
            <a:spLocks/>
          </p:cNvSpPr>
          <p:nvPr/>
        </p:nvSpPr>
        <p:spPr>
          <a:xfrm>
            <a:off x="665676" y="5657202"/>
            <a:ext cx="10857471" cy="438798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1600"/>
              </a:lnSpc>
              <a:spcAft>
                <a:spcPts val="30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</a:rPr>
              <a:t>Transfer learning attempts to leverage knowledge gained from one problem and apply it to a similar problem</a:t>
            </a: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517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7012725" y="1737042"/>
            <a:ext cx="2966972" cy="3805439"/>
            <a:chOff x="1272820" y="1740565"/>
            <a:chExt cx="2966972" cy="3805439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1272820" y="1740565"/>
              <a:ext cx="2966972" cy="3805439"/>
            </a:xfrm>
            <a:prstGeom prst="roundRect">
              <a:avLst>
                <a:gd name="adj" fmla="val 5980"/>
              </a:avLst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643395" y="4228101"/>
              <a:ext cx="2225823" cy="1145581"/>
              <a:chOff x="1484312" y="4118229"/>
              <a:chExt cx="2362200" cy="1215771"/>
            </a:xfrm>
          </p:grpSpPr>
          <p:sp>
            <p:nvSpPr>
              <p:cNvPr id="47" name="Rectangle 46"/>
              <p:cNvSpPr/>
              <p:nvPr/>
            </p:nvSpPr>
            <p:spPr bwMode="auto">
              <a:xfrm>
                <a:off x="1484312" y="4953000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1484312" y="4535615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>
                <a:off x="1484312" y="4118229"/>
                <a:ext cx="2362200" cy="381000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MaxPool2D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643395" y="2885876"/>
              <a:ext cx="2225823" cy="1145581"/>
              <a:chOff x="1484312" y="2693765"/>
              <a:chExt cx="2362200" cy="1215771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484312" y="3528536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1484312" y="3111151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1484312" y="2693765"/>
                <a:ext cx="2362200" cy="381000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MaxPool2D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2720406" y="2418363"/>
              <a:ext cx="71801" cy="295191"/>
              <a:chOff x="2627312" y="2197608"/>
              <a:chExt cx="76200" cy="313277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2627312" y="219760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 bwMode="auto">
              <a:xfrm>
                <a:off x="2627312" y="2316146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2627312" y="2434685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 bwMode="auto">
            <a:xfrm>
              <a:off x="1643395" y="1868191"/>
              <a:ext cx="2225823" cy="359004"/>
            </a:xfrm>
            <a:prstGeom prst="rect">
              <a:avLst/>
            </a:prstGeom>
            <a:solidFill>
              <a:srgbClr val="FFE9B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/>
                <a:t>Flatten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</p:grpSp>
      <p:sp>
        <p:nvSpPr>
          <p:cNvPr id="55" name="Right Arrow 54"/>
          <p:cNvSpPr/>
          <p:nvPr/>
        </p:nvSpPr>
        <p:spPr bwMode="auto">
          <a:xfrm>
            <a:off x="5026697" y="3093869"/>
            <a:ext cx="2209800" cy="1207618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Layers to a New Neural Network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523250" y="5662320"/>
            <a:ext cx="2225823" cy="359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Input Data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152675" y="1737042"/>
            <a:ext cx="2966972" cy="3805439"/>
            <a:chOff x="1272820" y="1740565"/>
            <a:chExt cx="2966972" cy="380543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1272820" y="1740565"/>
              <a:ext cx="2966972" cy="3805439"/>
            </a:xfrm>
            <a:prstGeom prst="roundRect">
              <a:avLst>
                <a:gd name="adj" fmla="val 5980"/>
              </a:avLst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643395" y="4228101"/>
              <a:ext cx="2225823" cy="1145581"/>
              <a:chOff x="1484312" y="4118229"/>
              <a:chExt cx="2362200" cy="1215771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484312" y="4953000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1484312" y="4535615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1484312" y="4118229"/>
                <a:ext cx="2362200" cy="381000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MaxPool2D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43395" y="2885876"/>
              <a:ext cx="2225823" cy="1145581"/>
              <a:chOff x="1484312" y="2693765"/>
              <a:chExt cx="2362200" cy="1215771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1484312" y="3528536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484312" y="3111151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1484312" y="2693765"/>
                <a:ext cx="2362200" cy="381000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MaxPool2D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720406" y="2418363"/>
              <a:ext cx="71801" cy="295191"/>
              <a:chOff x="2627312" y="2197608"/>
              <a:chExt cx="76200" cy="313277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2627312" y="219760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2627312" y="2316146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2627312" y="2434685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 bwMode="auto">
            <a:xfrm>
              <a:off x="1643395" y="1868191"/>
              <a:ext cx="2225823" cy="359004"/>
            </a:xfrm>
            <a:prstGeom prst="rect">
              <a:avLst/>
            </a:prstGeom>
            <a:solidFill>
              <a:srgbClr val="FFE9B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/>
                <a:t>Flatten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</p:grpSp>
      <p:sp>
        <p:nvSpPr>
          <p:cNvPr id="31" name="Rectangle 30"/>
          <p:cNvSpPr/>
          <p:nvPr/>
        </p:nvSpPr>
        <p:spPr bwMode="auto">
          <a:xfrm>
            <a:off x="2523250" y="1258200"/>
            <a:ext cx="2225823" cy="359004"/>
          </a:xfrm>
          <a:prstGeom prst="rect">
            <a:avLst/>
          </a:prstGeom>
          <a:solidFill>
            <a:srgbClr val="C6B1E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Original Classifier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7383300" y="5662320"/>
            <a:ext cx="2225823" cy="359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Different Input Data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7383300" y="1258200"/>
            <a:ext cx="2225823" cy="359004"/>
          </a:xfrm>
          <a:prstGeom prst="rect">
            <a:avLst/>
          </a:prstGeom>
          <a:solidFill>
            <a:srgbClr val="C6B1ED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New Classifier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61393" y="4221200"/>
            <a:ext cx="176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2. Transfer learned weights to new network</a:t>
            </a:r>
            <a:endParaRPr lang="en-US" sz="1600" b="1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73054" y="2129514"/>
            <a:ext cx="20580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/>
              <a:t>1. Pre-train filter weights using one of aforementioned techniques</a:t>
            </a:r>
            <a:endParaRPr lang="en-US" sz="16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0099790" y="1326059"/>
            <a:ext cx="1913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3. Fine-tune classifier on new training data for new problem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0941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Freezing </a:t>
            </a:r>
            <a:r>
              <a:rPr lang="en-US" dirty="0" smtClean="0"/>
              <a:t>Layers and Batch Normalization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25482" y="2071926"/>
            <a:ext cx="2681231" cy="3438947"/>
            <a:chOff x="1272820" y="1740565"/>
            <a:chExt cx="2966972" cy="3805439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1272820" y="1740565"/>
              <a:ext cx="2966972" cy="3805439"/>
            </a:xfrm>
            <a:prstGeom prst="roundRect">
              <a:avLst>
                <a:gd name="adj" fmla="val 5980"/>
              </a:avLst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643395" y="4228101"/>
              <a:ext cx="2225823" cy="1145581"/>
              <a:chOff x="1484312" y="4118229"/>
              <a:chExt cx="2362200" cy="1215771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1484312" y="4953000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484312" y="4535615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1484312" y="4118229"/>
                <a:ext cx="2362200" cy="381000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MaxPool2D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643395" y="2885876"/>
              <a:ext cx="2225823" cy="1145581"/>
              <a:chOff x="1484312" y="2693765"/>
              <a:chExt cx="2362200" cy="1215771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1484312" y="3528536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484312" y="3111151"/>
                <a:ext cx="2362200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Conv2D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484312" y="2693765"/>
                <a:ext cx="2362200" cy="381000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dirty="0" smtClean="0"/>
                  <a:t>MaxPool2D</a:t>
                </a: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720406" y="2418363"/>
              <a:ext cx="71801" cy="295191"/>
              <a:chOff x="2627312" y="2197608"/>
              <a:chExt cx="76200" cy="313277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2627312" y="219760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2627312" y="2316146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2627312" y="2434685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 bwMode="auto">
            <a:xfrm>
              <a:off x="1643395" y="1868191"/>
              <a:ext cx="2225823" cy="359004"/>
            </a:xfrm>
            <a:prstGeom prst="rect">
              <a:avLst/>
            </a:prstGeom>
            <a:solidFill>
              <a:srgbClr val="FFE9B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1" dirty="0" smtClean="0"/>
                <a:t>Flatten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1360367" y="5619171"/>
            <a:ext cx="2011460" cy="3244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Different Input Data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360367" y="1639200"/>
            <a:ext cx="2011460" cy="324429"/>
          </a:xfrm>
          <a:prstGeom prst="rect">
            <a:avLst/>
          </a:prstGeom>
          <a:solidFill>
            <a:srgbClr val="C6B1ED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New Classifier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68225" y="3621024"/>
            <a:ext cx="2230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It may be better to leave these filters static during fine-tuning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(experimentation required)</a:t>
            </a:r>
            <a:endParaRPr lang="en-US" sz="1400" b="1" dirty="0" smtClean="0"/>
          </a:p>
        </p:txBody>
      </p:sp>
      <p:grpSp>
        <p:nvGrpSpPr>
          <p:cNvPr id="32" name="Group 31"/>
          <p:cNvGrpSpPr/>
          <p:nvPr/>
        </p:nvGrpSpPr>
        <p:grpSpPr>
          <a:xfrm>
            <a:off x="3335358" y="3622971"/>
            <a:ext cx="1372169" cy="1573967"/>
            <a:chOff x="3585410" y="3453384"/>
            <a:chExt cx="1518402" cy="1741707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H="1">
              <a:off x="3585410" y="3453384"/>
              <a:ext cx="8382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H="1">
              <a:off x="3585410" y="3810000"/>
              <a:ext cx="8382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H="1">
              <a:off x="3585410" y="4800600"/>
              <a:ext cx="8382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H="1">
              <a:off x="3585410" y="5181600"/>
              <a:ext cx="8382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27" name="Right Bracket 26"/>
            <p:cNvSpPr/>
            <p:nvPr/>
          </p:nvSpPr>
          <p:spPr bwMode="auto">
            <a:xfrm>
              <a:off x="4367158" y="3457731"/>
              <a:ext cx="73152" cy="1737360"/>
            </a:xfrm>
            <a:prstGeom prst="rightBracke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7" idx="2"/>
            </p:cNvCxnSpPr>
            <p:nvPr/>
          </p:nvCxnSpPr>
          <p:spPr bwMode="auto">
            <a:xfrm>
              <a:off x="4440310" y="4326411"/>
              <a:ext cx="66350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1028" name="Picture 4" descr="https://lh3.googleusercontent.com/wWPkRrRvo6HXnZfj2PX1LFYy_9YPEPEYM-33OHIzRXtx7I-H8MgRySRvuI3QqRTwdltVi4F1UHM95fJak7o6CZa6D8jJxo0Iml-SqVdjx9oluTo2A8NsEczXQmpBS7TirCGPRwl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r="5272"/>
          <a:stretch/>
        </p:blipFill>
        <p:spPr bwMode="auto">
          <a:xfrm>
            <a:off x="7547425" y="1499616"/>
            <a:ext cx="3886200" cy="314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7853170" y="1166430"/>
            <a:ext cx="32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 dirty="0" smtClean="0"/>
              <a:t>Batch Normalization Layers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89812" y="4933335"/>
            <a:ext cx="420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Special care must be taken with </a:t>
            </a:r>
            <a:r>
              <a:rPr lang="en-US" sz="1400" b="1" dirty="0" err="1" smtClean="0"/>
              <a:t>BatchNorm</a:t>
            </a:r>
            <a:endParaRPr lang="en-US" sz="1400" b="1" dirty="0" smtClean="0"/>
          </a:p>
          <a:p>
            <a:pPr marL="742950" lvl="1" indent="-285750">
              <a:buFont typeface="Arial" panose="020B0604020202020204" pitchFamily="34" charset="0"/>
              <a:buChar char="‒"/>
            </a:pPr>
            <a:r>
              <a:rPr lang="en-US" sz="1400" b="1" dirty="0" smtClean="0"/>
              <a:t>Layer “trainable” attribute</a:t>
            </a:r>
            <a:endParaRPr lang="en-US" sz="1400" b="1" dirty="0" smtClean="0"/>
          </a:p>
          <a:p>
            <a:pPr marL="742950" lvl="1" indent="-285750">
              <a:buFont typeface="Arial" panose="020B0604020202020204" pitchFamily="34" charset="0"/>
              <a:buChar char="‒"/>
            </a:pPr>
            <a:r>
              <a:rPr lang="en-US" sz="1400" b="1" dirty="0"/>
              <a:t>“Training mode</a:t>
            </a:r>
            <a:r>
              <a:rPr lang="en-US" sz="1400" b="1" dirty="0" smtClean="0"/>
              <a:t>” vs “Inference mode”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These are </a:t>
            </a:r>
            <a:r>
              <a:rPr lang="en-US" sz="1400" b="1" i="1" dirty="0" smtClean="0"/>
              <a:t>linked</a:t>
            </a:r>
            <a:r>
              <a:rPr lang="en-US" sz="1400" b="1" dirty="0" smtClean="0"/>
              <a:t> in </a:t>
            </a:r>
            <a:r>
              <a:rPr lang="en-US" sz="1400" b="1" dirty="0" err="1" smtClean="0"/>
              <a:t>TensorFlow</a:t>
            </a:r>
            <a:r>
              <a:rPr lang="en-US" sz="1400" b="1" dirty="0" smtClean="0"/>
              <a:t> 2.0</a:t>
            </a:r>
            <a:endParaRPr lang="en-US" sz="1400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135928" y="1166430"/>
            <a:ext cx="246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 dirty="0" smtClean="0"/>
              <a:t>Freezing Layers</a:t>
            </a:r>
          </a:p>
        </p:txBody>
      </p:sp>
    </p:spTree>
    <p:extLst>
      <p:ext uri="{BB962C8B-B14F-4D97-AF65-F5344CB8AC3E}">
        <p14:creationId xmlns:p14="http://schemas.microsoft.com/office/powerpoint/2010/main" val="322443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Domain Concerns</a:t>
            </a:r>
            <a:endParaRPr lang="en-US" dirty="0"/>
          </a:p>
        </p:txBody>
      </p:sp>
      <p:pic>
        <p:nvPicPr>
          <p:cNvPr id="2050" name="Picture 2" descr="ImageNet Classification with Deep Convolutional Neural Network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t="1852" r="1852" b="1852"/>
          <a:stretch/>
        </p:blipFill>
        <p:spPr bwMode="auto">
          <a:xfrm>
            <a:off x="1500232" y="1839491"/>
            <a:ext cx="3368817" cy="336881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5996" y="1371600"/>
            <a:ext cx="3797290" cy="350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Do These Help You Learn About…</a:t>
            </a:r>
            <a:endParaRPr lang="en-US" sz="2000" b="1" dirty="0"/>
          </a:p>
        </p:txBody>
      </p:sp>
      <p:pic>
        <p:nvPicPr>
          <p:cNvPr id="2052" name="Picture 4" descr="skin-colored-blotch-les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62" y="1839491"/>
            <a:ext cx="4857365" cy="336881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17878" y="1371600"/>
            <a:ext cx="1112532" cy="350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…these?</a:t>
            </a:r>
            <a:endParaRPr lang="en-US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59586FD-2887-419A-AB27-3907158C3458}"/>
              </a:ext>
            </a:extLst>
          </p:cNvPr>
          <p:cNvSpPr txBox="1">
            <a:spLocks/>
          </p:cNvSpPr>
          <p:nvPr/>
        </p:nvSpPr>
        <p:spPr>
          <a:xfrm>
            <a:off x="2537396" y="5511608"/>
            <a:ext cx="7105136" cy="548640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1600"/>
              </a:lnSpc>
              <a:spcAft>
                <a:spcPts val="300"/>
              </a:spcAft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</a:rPr>
              <a:t>Dissimilarity </a:t>
            </a:r>
            <a:r>
              <a:rPr lang="en-US" kern="0" dirty="0" smtClean="0">
                <a:solidFill>
                  <a:sysClr val="windowText" lastClr="000000"/>
                </a:solidFill>
                <a:latin typeface="Arial"/>
              </a:rPr>
              <a:t>between pre-training and fine-tuning datasets may cause problems</a:t>
            </a:r>
          </a:p>
          <a:p>
            <a:pPr lvl="1">
              <a:lnSpc>
                <a:spcPts val="1600"/>
              </a:lnSpc>
              <a:spcAft>
                <a:spcPts val="300"/>
              </a:spcAft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</a:rPr>
              <a:t>Filters learned in pre-training may not capture relevant features for new problem</a:t>
            </a: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4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6712" y="1676400"/>
            <a:ext cx="8915400" cy="3907536"/>
          </a:xfrm>
        </p:spPr>
        <p:txBody>
          <a:bodyPr/>
          <a:lstStyle/>
          <a:p>
            <a:r>
              <a:rPr lang="en-US" dirty="0" smtClean="0"/>
              <a:t>Most direct way to prevent overfitting is to have an enormous dataset</a:t>
            </a:r>
          </a:p>
          <a:p>
            <a:pPr lvl="1"/>
            <a:r>
              <a:rPr lang="en-US" dirty="0" smtClean="0"/>
              <a:t>Some training sets publicly available</a:t>
            </a:r>
          </a:p>
          <a:p>
            <a:pPr lvl="1"/>
            <a:r>
              <a:rPr lang="en-US" dirty="0" smtClean="0"/>
              <a:t>Use data augmentation on training set</a:t>
            </a:r>
          </a:p>
          <a:p>
            <a:pPr lvl="1"/>
            <a:r>
              <a:rPr lang="en-US" dirty="0" smtClean="0"/>
              <a:t>Potentially train auto-encoder if large database without labels is available</a:t>
            </a:r>
          </a:p>
          <a:p>
            <a:r>
              <a:rPr lang="en-US" dirty="0" smtClean="0"/>
              <a:t>Novel techniques to avoid vanishing gradients during training</a:t>
            </a:r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activation (and related family of activations)</a:t>
            </a:r>
          </a:p>
          <a:p>
            <a:pPr lvl="1"/>
            <a:r>
              <a:rPr lang="en-US" dirty="0" smtClean="0"/>
              <a:t>Residual/Inception Networks</a:t>
            </a:r>
          </a:p>
          <a:p>
            <a:r>
              <a:rPr lang="en-US" dirty="0" smtClean="0"/>
              <a:t>Training a deep network without an enormous dataset</a:t>
            </a:r>
          </a:p>
          <a:p>
            <a:pPr lvl="1"/>
            <a:r>
              <a:rPr lang="en-US" dirty="0" smtClean="0"/>
              <a:t>Transfer learning from pre-trained CNN</a:t>
            </a:r>
          </a:p>
          <a:p>
            <a:pPr lvl="1"/>
            <a:r>
              <a:rPr lang="en-US" dirty="0" smtClean="0"/>
              <a:t>Continue data augmentation</a:t>
            </a:r>
          </a:p>
          <a:p>
            <a:pPr lvl="1"/>
            <a:r>
              <a:rPr lang="en-US" dirty="0" smtClean="0"/>
              <a:t>Still may run into cross-domain concerns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78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2404009-5353-A842-B848-DDF0864D65E8}"/>
              </a:ext>
            </a:extLst>
          </p:cNvPr>
          <p:cNvSpPr/>
          <p:nvPr/>
        </p:nvSpPr>
        <p:spPr bwMode="auto">
          <a:xfrm>
            <a:off x="4869" y="0"/>
            <a:ext cx="1218395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2412" y="0"/>
            <a:ext cx="9144000" cy="6858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F88419D2-D7AD-B948-82B9-0BE7DD1C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1B2630"/>
              </a:clrFrom>
              <a:clrTo>
                <a:srgbClr val="1B26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214" y="885143"/>
            <a:ext cx="8029575" cy="532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F942DA9-9767-AC40-89F7-8E576D9C2579}"/>
              </a:ext>
            </a:extLst>
          </p:cNvPr>
          <p:cNvSpPr/>
          <p:nvPr/>
        </p:nvSpPr>
        <p:spPr>
          <a:xfrm>
            <a:off x="3037490" y="2564525"/>
            <a:ext cx="6358758" cy="2051089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402497F-6BE9-864B-AACE-AE795A723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252" y="2606130"/>
            <a:ext cx="2294882" cy="1776684"/>
          </a:xfrm>
          <a:prstGeom prst="rect">
            <a:avLst/>
          </a:prstGeom>
          <a:ln w="34925">
            <a:solidFill>
              <a:srgbClr val="F7F7F7"/>
            </a:solidFill>
          </a:ln>
        </p:spPr>
      </p:pic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1056F372-23E1-3F48-998D-F6A35CB20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1B2630"/>
              </a:clrFrom>
              <a:clrTo>
                <a:srgbClr val="1B26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38541" y="2432359"/>
            <a:ext cx="5281884" cy="205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 bwMode="auto">
          <a:xfrm>
            <a:off x="9446339" y="2696443"/>
            <a:ext cx="2011156" cy="2468237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</p:txBody>
      </p:sp>
      <p:sp>
        <p:nvSpPr>
          <p:cNvPr id="49" name="Rounded Rectangle 48"/>
          <p:cNvSpPr/>
          <p:nvPr/>
        </p:nvSpPr>
        <p:spPr bwMode="auto">
          <a:xfrm>
            <a:off x="7295501" y="2696443"/>
            <a:ext cx="2011156" cy="2468237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5144662" y="2696443"/>
            <a:ext cx="2011156" cy="2468237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</p:txBody>
      </p:sp>
      <p:sp>
        <p:nvSpPr>
          <p:cNvPr id="46" name="Rounded Rectangle 45"/>
          <p:cNvSpPr/>
          <p:nvPr/>
        </p:nvSpPr>
        <p:spPr bwMode="auto">
          <a:xfrm>
            <a:off x="2993824" y="2696443"/>
            <a:ext cx="2011156" cy="2468237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</p:txBody>
      </p:sp>
      <p:sp>
        <p:nvSpPr>
          <p:cNvPr id="45" name="Rounded Rectangle 44"/>
          <p:cNvSpPr/>
          <p:nvPr/>
        </p:nvSpPr>
        <p:spPr bwMode="auto">
          <a:xfrm>
            <a:off x="842985" y="2696443"/>
            <a:ext cx="2011156" cy="2468237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Components of a </a:t>
            </a:r>
            <a:br>
              <a:rPr lang="en-US" dirty="0"/>
            </a:br>
            <a:r>
              <a:rPr lang="en-US" dirty="0"/>
              <a:t>Supervised Machine Learning Approach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203275" y="4395375"/>
            <a:ext cx="1273941" cy="33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-340540" y="2971043"/>
            <a:ext cx="1557093" cy="33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8693" y="3960394"/>
            <a:ext cx="1919740" cy="118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Tabular data</a:t>
            </a:r>
          </a:p>
          <a:p>
            <a:r>
              <a:rPr lang="en-US" sz="1400" b="1" dirty="0"/>
              <a:t>- Time-series</a:t>
            </a:r>
          </a:p>
          <a:p>
            <a:r>
              <a:rPr lang="en-US" sz="1400" b="1" dirty="0"/>
              <a:t>-  Images</a:t>
            </a:r>
          </a:p>
          <a:p>
            <a:r>
              <a:rPr lang="en-US" sz="1400" b="1" dirty="0"/>
              <a:t>-  Videos</a:t>
            </a:r>
          </a:p>
          <a:p>
            <a:r>
              <a:rPr lang="en-US" sz="1400" b="1" dirty="0"/>
              <a:t>-  ASCII text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8693" y="2753537"/>
            <a:ext cx="1919740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Set of labeled example 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9532" y="3960395"/>
            <a:ext cx="1919740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Intuition</a:t>
            </a:r>
          </a:p>
          <a:p>
            <a:r>
              <a:rPr lang="en-US" sz="1400" b="1" dirty="0"/>
              <a:t>-  Expert knowledge</a:t>
            </a:r>
          </a:p>
          <a:p>
            <a:r>
              <a:rPr lang="en-US" sz="1400" b="1" dirty="0"/>
              <a:t>-  Statistics</a:t>
            </a:r>
          </a:p>
          <a:p>
            <a:r>
              <a:rPr lang="en-US" sz="1400" b="1" dirty="0"/>
              <a:t>-  Learned features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39532" y="2753537"/>
            <a:ext cx="191974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Method to select data characteristics critical information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0370" y="3960394"/>
            <a:ext cx="1919740" cy="118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Regression</a:t>
            </a:r>
          </a:p>
          <a:p>
            <a:r>
              <a:rPr lang="en-US" sz="1400" b="1" dirty="0"/>
              <a:t>-  Nearest neighbor</a:t>
            </a:r>
          </a:p>
          <a:p>
            <a:r>
              <a:rPr lang="en-US" sz="1400" b="1" dirty="0"/>
              <a:t>-  Decision tree</a:t>
            </a:r>
          </a:p>
          <a:p>
            <a:r>
              <a:rPr lang="en-US" sz="1400" b="1" dirty="0"/>
              <a:t>-  SVM</a:t>
            </a:r>
          </a:p>
          <a:p>
            <a:r>
              <a:rPr lang="en-US" sz="1400" b="1" dirty="0"/>
              <a:t>-  Neural Network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90370" y="2753537"/>
            <a:ext cx="191974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form of model which will be trained to make decisions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1209" y="3960394"/>
            <a:ext cx="1919740" cy="118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Squared error</a:t>
            </a:r>
          </a:p>
          <a:p>
            <a:r>
              <a:rPr lang="en-US" sz="1400" b="1" dirty="0"/>
              <a:t>-  Absolute error</a:t>
            </a:r>
          </a:p>
          <a:p>
            <a:r>
              <a:rPr lang="en-US" sz="1400" b="1" dirty="0"/>
              <a:t>-  Cross-entropy</a:t>
            </a:r>
          </a:p>
          <a:p>
            <a:r>
              <a:rPr lang="en-US" sz="1400" b="1" dirty="0"/>
              <a:t>-  Accuracy</a:t>
            </a:r>
          </a:p>
          <a:p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7341209" y="2753537"/>
            <a:ext cx="191974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Metric by which a prospective models should be judged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92047" y="3960394"/>
            <a:ext cx="1919740" cy="118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Gradient descent</a:t>
            </a:r>
          </a:p>
          <a:p>
            <a:r>
              <a:rPr lang="en-US" sz="1400" b="1" dirty="0"/>
              <a:t>-  Gradient-free opt.</a:t>
            </a:r>
          </a:p>
          <a:p>
            <a:r>
              <a:rPr lang="en-US" sz="1400" b="1" dirty="0"/>
              <a:t>-  Analytic solution</a:t>
            </a:r>
          </a:p>
          <a:p>
            <a:pPr marL="285578" indent="-285578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578" indent="-285578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492047" y="2753538"/>
            <a:ext cx="1919740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Algorithm to minimize the cost function by tuning model parameters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0304" y="1071491"/>
            <a:ext cx="1534419" cy="73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b="1" dirty="0"/>
              <a:t>Training Data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018163" y="1739120"/>
            <a:ext cx="979970" cy="835745"/>
            <a:chOff x="958240" y="1650125"/>
            <a:chExt cx="980480" cy="83618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410" y="1650125"/>
              <a:ext cx="928310" cy="75606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58240" y="2224696"/>
              <a:ext cx="435599" cy="26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 err="1">
                  <a:solidFill>
                    <a:schemeClr val="bg1"/>
                  </a:solidFill>
                </a:rPr>
                <a:t>IrVi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827856" y="1869981"/>
            <a:ext cx="851110" cy="788413"/>
            <a:chOff x="1768393" y="1996407"/>
            <a:chExt cx="851554" cy="78882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8393" y="1996407"/>
              <a:ext cx="777273" cy="76023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172994" y="2523620"/>
              <a:ext cx="446953" cy="26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 err="1">
                  <a:solidFill>
                    <a:schemeClr val="bg1"/>
                  </a:solidFill>
                </a:rPr>
                <a:t>IrSe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288882" y="1071491"/>
            <a:ext cx="1421040" cy="73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b="1" dirty="0"/>
              <a:t>Feature</a:t>
            </a:r>
          </a:p>
          <a:p>
            <a:pPr algn="ctr"/>
            <a:r>
              <a:rPr lang="en-US" sz="1998" b="1" dirty="0"/>
              <a:t>Selection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3353477" y="1809802"/>
            <a:ext cx="1291854" cy="861212"/>
            <a:chOff x="3436850" y="1810340"/>
            <a:chExt cx="1192243" cy="79480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36850" y="1810340"/>
              <a:ext cx="1192243" cy="794804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/>
            <p:nvPr/>
          </p:nvCxnSpPr>
          <p:spPr bwMode="auto">
            <a:xfrm flipV="1">
              <a:off x="4106836" y="1984478"/>
              <a:ext cx="334902" cy="26875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3488760" y="2199280"/>
              <a:ext cx="355506" cy="8019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67" name="TextBox 66"/>
            <p:cNvSpPr txBox="1"/>
            <p:nvPr/>
          </p:nvSpPr>
          <p:spPr>
            <a:xfrm>
              <a:off x="4247049" y="2035889"/>
              <a:ext cx="163087" cy="28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569486" y="2160132"/>
              <a:ext cx="163087" cy="28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p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277106" y="1254325"/>
            <a:ext cx="1659204" cy="39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b="1" dirty="0"/>
              <a:t>Model Type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1086" y="1647634"/>
            <a:ext cx="1371243" cy="1032934"/>
          </a:xfrm>
          <a:prstGeom prst="rect">
            <a:avLst/>
          </a:prstGeom>
          <a:ln w="12700"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7358427" y="1071491"/>
            <a:ext cx="1629349" cy="73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b="1" dirty="0"/>
              <a:t>Cost Function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360844" y="1779009"/>
            <a:ext cx="1637447" cy="817511"/>
            <a:chOff x="7361174" y="1751271"/>
            <a:chExt cx="1637874" cy="817724"/>
          </a:xfrm>
        </p:grpSpPr>
        <p:sp>
          <p:nvSpPr>
            <p:cNvPr id="75" name="Rectangle 74"/>
            <p:cNvSpPr/>
            <p:nvPr/>
          </p:nvSpPr>
          <p:spPr bwMode="auto">
            <a:xfrm>
              <a:off x="7361174" y="1751271"/>
              <a:ext cx="1637874" cy="81772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52"/>
              <a:endParaRPr lang="en-US" sz="1400" b="1" dirty="0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916" y="1933892"/>
              <a:ext cx="1520613" cy="609854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9714569" y="1071491"/>
            <a:ext cx="1474694" cy="73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b="1" dirty="0"/>
              <a:t>Training Algorithm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2540" y="1782880"/>
            <a:ext cx="1218756" cy="82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TextBox 77"/>
          <p:cNvSpPr txBox="1"/>
          <p:nvPr/>
        </p:nvSpPr>
        <p:spPr>
          <a:xfrm>
            <a:off x="264507" y="6072469"/>
            <a:ext cx="11314878" cy="27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 </a:t>
            </a:r>
            <a:r>
              <a:rPr lang="en-US" sz="1100" b="1" dirty="0"/>
              <a:t>image sources: </a:t>
            </a:r>
            <a:r>
              <a:rPr lang="en-US" sz="1100" b="1" dirty="0" err="1"/>
              <a:t>scikit</a:t>
            </a:r>
            <a:r>
              <a:rPr lang="en-US" sz="1100" b="1" dirty="0"/>
              <a:t>-learn (for “model type”) and https://reconsider.news/2018/05/09/ai-researchers-allege-machine-learning-alchemy (for “training algorithm”)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xmlns="" id="{459586FD-2887-419A-AB27-3907158C3458}"/>
              </a:ext>
            </a:extLst>
          </p:cNvPr>
          <p:cNvSpPr txBox="1">
            <a:spLocks/>
          </p:cNvSpPr>
          <p:nvPr/>
        </p:nvSpPr>
        <p:spPr>
          <a:xfrm>
            <a:off x="2272648" y="5525525"/>
            <a:ext cx="7755187" cy="438798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1600"/>
              </a:lnSpc>
              <a:spcAft>
                <a:spcPts val="300"/>
              </a:spcAft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Supervised machine learning approaches require each of these components</a:t>
            </a: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5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 bwMode="auto">
          <a:xfrm>
            <a:off x="9446339" y="2696443"/>
            <a:ext cx="2011156" cy="2468237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</p:txBody>
      </p:sp>
      <p:sp>
        <p:nvSpPr>
          <p:cNvPr id="49" name="Rounded Rectangle 48"/>
          <p:cNvSpPr/>
          <p:nvPr/>
        </p:nvSpPr>
        <p:spPr bwMode="auto">
          <a:xfrm>
            <a:off x="7295501" y="2696443"/>
            <a:ext cx="2011156" cy="2468237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5144662" y="2696443"/>
            <a:ext cx="2011156" cy="2468237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</p:txBody>
      </p:sp>
      <p:sp>
        <p:nvSpPr>
          <p:cNvPr id="46" name="Rounded Rectangle 45"/>
          <p:cNvSpPr/>
          <p:nvPr/>
        </p:nvSpPr>
        <p:spPr bwMode="auto">
          <a:xfrm>
            <a:off x="2993824" y="2696443"/>
            <a:ext cx="2011156" cy="2468237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</p:txBody>
      </p:sp>
      <p:sp>
        <p:nvSpPr>
          <p:cNvPr id="45" name="Rounded Rectangle 44"/>
          <p:cNvSpPr/>
          <p:nvPr/>
        </p:nvSpPr>
        <p:spPr bwMode="auto">
          <a:xfrm>
            <a:off x="842985" y="2696443"/>
            <a:ext cx="2011156" cy="2468237"/>
          </a:xfrm>
          <a:prstGeom prst="roundRect">
            <a:avLst>
              <a:gd name="adj" fmla="val 5980"/>
            </a:avLst>
          </a:prstGeom>
          <a:solidFill>
            <a:srgbClr val="F9E3D8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Components of a </a:t>
            </a:r>
            <a:br>
              <a:rPr lang="en-US" dirty="0"/>
            </a:br>
            <a:r>
              <a:rPr lang="en-US" dirty="0"/>
              <a:t>Supervised Machine Learning Approach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203275" y="4395375"/>
            <a:ext cx="1273941" cy="33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Examples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-340540" y="2971043"/>
            <a:ext cx="1557093" cy="33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8693" y="3960394"/>
            <a:ext cx="1919740" cy="118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Tabular data</a:t>
            </a:r>
          </a:p>
          <a:p>
            <a:r>
              <a:rPr lang="en-US" sz="1400" b="1" dirty="0"/>
              <a:t>- Time-series</a:t>
            </a:r>
          </a:p>
          <a:p>
            <a:r>
              <a:rPr lang="en-US" sz="1400" b="1" dirty="0"/>
              <a:t>-  Images</a:t>
            </a:r>
          </a:p>
          <a:p>
            <a:r>
              <a:rPr lang="en-US" sz="1400" b="1" dirty="0"/>
              <a:t>-  Videos</a:t>
            </a:r>
          </a:p>
          <a:p>
            <a:r>
              <a:rPr lang="en-US" sz="1400" b="1" dirty="0"/>
              <a:t>-  ASCII text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8693" y="2753537"/>
            <a:ext cx="1919740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Set of labeled example 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9532" y="3960395"/>
            <a:ext cx="1919740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Intuition</a:t>
            </a:r>
          </a:p>
          <a:p>
            <a:r>
              <a:rPr lang="en-US" sz="1400" b="1" dirty="0"/>
              <a:t>-  Expert knowledge</a:t>
            </a:r>
          </a:p>
          <a:p>
            <a:r>
              <a:rPr lang="en-US" sz="1400" b="1" dirty="0"/>
              <a:t>-  Statistics</a:t>
            </a:r>
          </a:p>
          <a:p>
            <a:r>
              <a:rPr lang="en-US" sz="1400" b="1" dirty="0"/>
              <a:t>-  Learned features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39532" y="2753537"/>
            <a:ext cx="191974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Method to select data characteristics critical information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0370" y="3960394"/>
            <a:ext cx="1919740" cy="118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Regression</a:t>
            </a:r>
          </a:p>
          <a:p>
            <a:r>
              <a:rPr lang="en-US" sz="1400" b="1" dirty="0"/>
              <a:t>-  Nearest neighbor</a:t>
            </a:r>
          </a:p>
          <a:p>
            <a:r>
              <a:rPr lang="en-US" sz="1400" b="1" dirty="0"/>
              <a:t>-  Decision tree</a:t>
            </a:r>
          </a:p>
          <a:p>
            <a:r>
              <a:rPr lang="en-US" sz="1400" b="1" dirty="0"/>
              <a:t>-  SVM</a:t>
            </a:r>
          </a:p>
          <a:p>
            <a:r>
              <a:rPr lang="en-US" sz="1400" b="1" dirty="0"/>
              <a:t>-  Neural Network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90370" y="2753537"/>
            <a:ext cx="191974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form of model which will be trained to make decisions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1209" y="3960394"/>
            <a:ext cx="1919740" cy="118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Squared error</a:t>
            </a:r>
          </a:p>
          <a:p>
            <a:r>
              <a:rPr lang="en-US" sz="1400" b="1" dirty="0"/>
              <a:t>-  Absolute error</a:t>
            </a:r>
          </a:p>
          <a:p>
            <a:r>
              <a:rPr lang="en-US" sz="1400" b="1" dirty="0"/>
              <a:t>-  Cross-entropy</a:t>
            </a:r>
          </a:p>
          <a:p>
            <a:r>
              <a:rPr lang="en-US" sz="1400" b="1" dirty="0"/>
              <a:t>-  Accuracy</a:t>
            </a:r>
          </a:p>
          <a:p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7341209" y="2753537"/>
            <a:ext cx="1919740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Metric by which a prospective models should be judged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92047" y="3960394"/>
            <a:ext cx="1919740" cy="118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-  Gradient descent</a:t>
            </a:r>
          </a:p>
          <a:p>
            <a:r>
              <a:rPr lang="en-US" sz="1400" b="1" dirty="0"/>
              <a:t>-  Gradient-free opt.</a:t>
            </a:r>
          </a:p>
          <a:p>
            <a:r>
              <a:rPr lang="en-US" sz="1400" b="1" dirty="0"/>
              <a:t>-  Analytic solution</a:t>
            </a:r>
          </a:p>
          <a:p>
            <a:pPr marL="285578" indent="-285578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578" indent="-285578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492047" y="2753538"/>
            <a:ext cx="1919740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Algorithm to minimize the cost function by tuning model parameters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0304" y="1071491"/>
            <a:ext cx="1534419" cy="73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b="1" dirty="0"/>
              <a:t>Training Data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018163" y="1739120"/>
            <a:ext cx="979970" cy="835745"/>
            <a:chOff x="958240" y="1650125"/>
            <a:chExt cx="980480" cy="83618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410" y="1650125"/>
              <a:ext cx="928310" cy="75606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58240" y="2224696"/>
              <a:ext cx="435599" cy="26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 err="1">
                  <a:solidFill>
                    <a:schemeClr val="bg1"/>
                  </a:solidFill>
                </a:rPr>
                <a:t>IrVi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827856" y="1869981"/>
            <a:ext cx="851110" cy="788413"/>
            <a:chOff x="1768393" y="1996407"/>
            <a:chExt cx="851554" cy="78882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8393" y="1996407"/>
              <a:ext cx="777273" cy="76023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172994" y="2523620"/>
              <a:ext cx="446953" cy="26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 err="1">
                  <a:solidFill>
                    <a:schemeClr val="bg1"/>
                  </a:solidFill>
                </a:rPr>
                <a:t>IrSe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288882" y="1071491"/>
            <a:ext cx="1421040" cy="73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b="1" dirty="0"/>
              <a:t>Feature</a:t>
            </a:r>
          </a:p>
          <a:p>
            <a:pPr algn="ctr"/>
            <a:r>
              <a:rPr lang="en-US" sz="1998" b="1" dirty="0"/>
              <a:t>Selection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3353477" y="1809802"/>
            <a:ext cx="1291854" cy="861212"/>
            <a:chOff x="3436850" y="1810340"/>
            <a:chExt cx="1192243" cy="79480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36850" y="1810340"/>
              <a:ext cx="1192243" cy="794804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/>
            <p:nvPr/>
          </p:nvCxnSpPr>
          <p:spPr bwMode="auto">
            <a:xfrm flipV="1">
              <a:off x="4106836" y="1984478"/>
              <a:ext cx="334902" cy="26875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3488760" y="2199280"/>
              <a:ext cx="355506" cy="8019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67" name="TextBox 66"/>
            <p:cNvSpPr txBox="1"/>
            <p:nvPr/>
          </p:nvSpPr>
          <p:spPr>
            <a:xfrm>
              <a:off x="4247049" y="2035889"/>
              <a:ext cx="163087" cy="28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569486" y="2160132"/>
              <a:ext cx="163087" cy="28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p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277106" y="1254325"/>
            <a:ext cx="1659204" cy="39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b="1" dirty="0"/>
              <a:t>Model Type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1086" y="1647634"/>
            <a:ext cx="1371243" cy="1032934"/>
          </a:xfrm>
          <a:prstGeom prst="rect">
            <a:avLst/>
          </a:prstGeom>
          <a:ln w="12700"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7358427" y="1071491"/>
            <a:ext cx="1629349" cy="73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b="1" dirty="0"/>
              <a:t>Cost Function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360844" y="1779009"/>
            <a:ext cx="1637447" cy="817511"/>
            <a:chOff x="7361174" y="1751271"/>
            <a:chExt cx="1637874" cy="817724"/>
          </a:xfrm>
        </p:grpSpPr>
        <p:sp>
          <p:nvSpPr>
            <p:cNvPr id="75" name="Rectangle 74"/>
            <p:cNvSpPr/>
            <p:nvPr/>
          </p:nvSpPr>
          <p:spPr bwMode="auto">
            <a:xfrm>
              <a:off x="7361174" y="1751271"/>
              <a:ext cx="1637874" cy="81772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52"/>
              <a:endParaRPr lang="en-US" sz="1400" b="1" dirty="0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916" y="1933892"/>
              <a:ext cx="1520613" cy="609854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9714569" y="1071491"/>
            <a:ext cx="1474694" cy="73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b="1" dirty="0"/>
              <a:t>Training Algorithm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2540" y="1782880"/>
            <a:ext cx="1218756" cy="82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TextBox 77"/>
          <p:cNvSpPr txBox="1"/>
          <p:nvPr/>
        </p:nvSpPr>
        <p:spPr>
          <a:xfrm>
            <a:off x="264507" y="6072469"/>
            <a:ext cx="11314878" cy="27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 </a:t>
            </a:r>
            <a:r>
              <a:rPr lang="en-US" sz="1100" b="1" dirty="0"/>
              <a:t>image sources: </a:t>
            </a:r>
            <a:r>
              <a:rPr lang="en-US" sz="1100" b="1" dirty="0" err="1"/>
              <a:t>scikit</a:t>
            </a:r>
            <a:r>
              <a:rPr lang="en-US" sz="1100" b="1" dirty="0"/>
              <a:t>-learn (for “model type”) and https://reconsider.news/2018/05/09/ai-researchers-allege-machine-learning-alchemy (for “training algorithm”)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xmlns="" id="{459586FD-2887-419A-AB27-3907158C3458}"/>
              </a:ext>
            </a:extLst>
          </p:cNvPr>
          <p:cNvSpPr txBox="1">
            <a:spLocks/>
          </p:cNvSpPr>
          <p:nvPr/>
        </p:nvSpPr>
        <p:spPr>
          <a:xfrm>
            <a:off x="2272648" y="5525525"/>
            <a:ext cx="7755187" cy="438798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1600"/>
              </a:lnSpc>
              <a:spcAft>
                <a:spcPts val="300"/>
              </a:spcAft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Supervised machine learning approaches require each of these components</a:t>
            </a: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0FF5FFF-9D7A-4DD9-B763-F26B24205C4C}"/>
              </a:ext>
            </a:extLst>
          </p:cNvPr>
          <p:cNvSpPr/>
          <p:nvPr/>
        </p:nvSpPr>
        <p:spPr bwMode="auto">
          <a:xfrm>
            <a:off x="5081767" y="1076607"/>
            <a:ext cx="2142158" cy="431429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4126"/>
            <a:endParaRPr lang="en-US" sz="14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ACE5A21-F60C-4AE5-98E3-0813634DA73F}"/>
              </a:ext>
            </a:extLst>
          </p:cNvPr>
          <p:cNvSpPr txBox="1"/>
          <p:nvPr/>
        </p:nvSpPr>
        <p:spPr>
          <a:xfrm>
            <a:off x="6471946" y="5121297"/>
            <a:ext cx="722317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Focus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80FF5FFF-9D7A-4DD9-B763-F26B24205C4C}"/>
              </a:ext>
            </a:extLst>
          </p:cNvPr>
          <p:cNvSpPr/>
          <p:nvPr/>
        </p:nvSpPr>
        <p:spPr bwMode="auto">
          <a:xfrm>
            <a:off x="772195" y="1076607"/>
            <a:ext cx="2142158" cy="431429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4126"/>
            <a:endParaRPr lang="en-US" sz="1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ACE5A21-F60C-4AE5-98E3-0813634DA73F}"/>
              </a:ext>
            </a:extLst>
          </p:cNvPr>
          <p:cNvSpPr txBox="1"/>
          <p:nvPr/>
        </p:nvSpPr>
        <p:spPr>
          <a:xfrm>
            <a:off x="2162374" y="5121297"/>
            <a:ext cx="722317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Focus</a:t>
            </a:r>
            <a:endParaRPr 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7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161" y="-124803"/>
            <a:ext cx="10512862" cy="1325218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910716" y="3300496"/>
            <a:ext cx="609441" cy="38851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597354E-BAFF-4A5C-9340-1D355C61B9BD}"/>
              </a:ext>
            </a:extLst>
          </p:cNvPr>
          <p:cNvSpPr txBox="1">
            <a:spLocks/>
          </p:cNvSpPr>
          <p:nvPr/>
        </p:nvSpPr>
        <p:spPr>
          <a:xfrm>
            <a:off x="3520157" y="2423200"/>
            <a:ext cx="6062780" cy="2225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sz="2399" kern="0" dirty="0"/>
              <a:t>Introduction</a:t>
            </a:r>
          </a:p>
          <a:p>
            <a:r>
              <a:rPr lang="en-US" sz="2399" kern="0" dirty="0" smtClean="0"/>
              <a:t>Training Deep Networks</a:t>
            </a:r>
          </a:p>
          <a:p>
            <a:pPr lvl="1"/>
            <a:r>
              <a:rPr lang="en-US" kern="0" dirty="0" smtClean="0"/>
              <a:t>Overfitting</a:t>
            </a:r>
          </a:p>
          <a:p>
            <a:pPr lvl="1"/>
            <a:r>
              <a:rPr lang="en-US" kern="0" dirty="0" smtClean="0"/>
              <a:t>Vanishing Gradients</a:t>
            </a:r>
          </a:p>
          <a:p>
            <a:r>
              <a:rPr lang="en-US" sz="2399" kern="0" dirty="0" smtClean="0"/>
              <a:t>Transfer Learning</a:t>
            </a:r>
            <a:endParaRPr lang="en-US" sz="2399" kern="0" dirty="0"/>
          </a:p>
          <a:p>
            <a:r>
              <a:rPr lang="en-US" sz="2399" kern="0" dirty="0" smtClean="0"/>
              <a:t>Summary</a:t>
            </a:r>
            <a:endParaRPr lang="en-US" sz="2399" kern="0" dirty="0"/>
          </a:p>
        </p:txBody>
      </p:sp>
    </p:spTree>
    <p:extLst>
      <p:ext uri="{BB962C8B-B14F-4D97-AF65-F5344CB8AC3E}">
        <p14:creationId xmlns:p14="http://schemas.microsoft.com/office/powerpoint/2010/main" val="38396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Training Datasets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8924" y="1251466"/>
            <a:ext cx="3810000" cy="4940250"/>
            <a:chOff x="208924" y="1251466"/>
            <a:chExt cx="3810000" cy="494025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08924" y="1894036"/>
              <a:ext cx="3810000" cy="4297680"/>
            </a:xfrm>
            <a:prstGeom prst="roundRect">
              <a:avLst>
                <a:gd name="adj" fmla="val 5980"/>
              </a:avLst>
            </a:prstGeom>
            <a:solidFill>
              <a:srgbClr val="F9E3D8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/>
            </a:p>
          </p:txBody>
        </p:sp>
        <p:pic>
          <p:nvPicPr>
            <p:cNvPr id="9218" name="Picture 2" descr="ImageNet: the database that sparked today's AI boom | Diagram New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652" y="2265692"/>
              <a:ext cx="2424545" cy="242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94724" y="4856558"/>
              <a:ext cx="2438400" cy="1302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880" indent="-18288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800" b="1" dirty="0" smtClean="0"/>
                <a:t>Now at ~14 million labeled images</a:t>
              </a:r>
            </a:p>
            <a:p>
              <a:pPr marL="182880" indent="-18288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800" b="1" dirty="0" smtClean="0"/>
                <a:t>20,000 categories</a:t>
              </a:r>
            </a:p>
            <a:p>
              <a:pPr marL="182880" indent="-18288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800" b="1" dirty="0" smtClean="0"/>
                <a:t>Image recognition</a:t>
              </a:r>
              <a:endParaRPr lang="en-US" sz="1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4054" y="1251466"/>
              <a:ext cx="1919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ImageNet</a:t>
              </a:r>
              <a:endParaRPr lang="en-US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215293" y="1066800"/>
            <a:ext cx="3810000" cy="5143975"/>
            <a:chOff x="4215293" y="1066800"/>
            <a:chExt cx="3810000" cy="5143975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4215293" y="1894036"/>
              <a:ext cx="3810000" cy="4297680"/>
            </a:xfrm>
            <a:prstGeom prst="roundRect">
              <a:avLst>
                <a:gd name="adj" fmla="val 5980"/>
              </a:avLst>
            </a:prstGeom>
            <a:solidFill>
              <a:srgbClr val="F9E3D8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11658" y="1066800"/>
              <a:ext cx="30172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Common Objects in Context (COCO)</a:t>
              </a:r>
              <a:endParaRPr lang="en-US" b="1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844" y="2384972"/>
              <a:ext cx="3454898" cy="2185987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4656278" y="4856558"/>
              <a:ext cx="292803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880" indent="-18288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800" b="1" dirty="0" smtClean="0"/>
                <a:t>Now at ~2,500,000 labeled objects</a:t>
              </a:r>
            </a:p>
            <a:p>
              <a:pPr marL="182880" indent="-18288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800" b="1" dirty="0" smtClean="0"/>
                <a:t>328,000 unique images</a:t>
              </a:r>
            </a:p>
            <a:p>
              <a:pPr marL="182880" indent="-18288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800" b="1" dirty="0" smtClean="0"/>
                <a:t>Learning with context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21662" y="1251466"/>
            <a:ext cx="3810000" cy="4940250"/>
            <a:chOff x="8221662" y="1251466"/>
            <a:chExt cx="3810000" cy="4940250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8221662" y="1894036"/>
              <a:ext cx="3810000" cy="4297680"/>
            </a:xfrm>
            <a:prstGeom prst="roundRect">
              <a:avLst>
                <a:gd name="adj" fmla="val 5980"/>
              </a:avLst>
            </a:prstGeom>
            <a:solidFill>
              <a:srgbClr val="F9E3D8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/>
            </a:p>
          </p:txBody>
        </p:sp>
        <p:pic>
          <p:nvPicPr>
            <p:cNvPr id="9220" name="Picture 4" descr="Image for pos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42"/>
            <a:stretch/>
          </p:blipFill>
          <p:spPr bwMode="auto">
            <a:xfrm>
              <a:off x="8386638" y="2391796"/>
              <a:ext cx="3480049" cy="21859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618027" y="1251466"/>
              <a:ext cx="30172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Simulated Data(?)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16246" y="4816226"/>
              <a:ext cx="3220833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880" indent="-18288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800" b="1" dirty="0" smtClean="0"/>
                <a:t>Many simulators available</a:t>
              </a:r>
            </a:p>
            <a:p>
              <a:pPr marL="742950" lvl="1" indent="-285750">
                <a:spcAft>
                  <a:spcPts val="400"/>
                </a:spcAft>
                <a:buFont typeface="Arial" panose="020B0604020202020204" pitchFamily="34" charset="0"/>
                <a:buChar char="‒"/>
              </a:pPr>
              <a:r>
                <a:rPr lang="en-US" sz="1800" b="1" dirty="0" smtClean="0"/>
                <a:t>Can even use games</a:t>
              </a:r>
            </a:p>
            <a:p>
              <a:pPr marL="182880" indent="-18288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800" b="1" dirty="0" smtClean="0"/>
                <a:t>Often runs into difficulty</a:t>
              </a:r>
            </a:p>
            <a:p>
              <a:pPr marL="182880" indent="-18288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800" b="1" dirty="0" smtClean="0"/>
                <a:t>Active area of 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135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pic>
        <p:nvPicPr>
          <p:cNvPr id="10242" name="Picture 2" descr="Figure 2 from Data Augmentation for Plant Classificat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74" y="1143000"/>
            <a:ext cx="87196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459586FD-2887-419A-AB27-3907158C3458}"/>
              </a:ext>
            </a:extLst>
          </p:cNvPr>
          <p:cNvSpPr txBox="1">
            <a:spLocks/>
          </p:cNvSpPr>
          <p:nvPr/>
        </p:nvSpPr>
        <p:spPr>
          <a:xfrm>
            <a:off x="1255449" y="5791200"/>
            <a:ext cx="9677248" cy="438798"/>
          </a:xfrm>
          <a:prstGeom prst="rect">
            <a:avLst/>
          </a:prstGeom>
          <a:solidFill>
            <a:srgbClr val="B9E5FA"/>
          </a:solidFill>
          <a:ln>
            <a:solidFill>
              <a:srgbClr val="000000"/>
            </a:solidFill>
          </a:ln>
          <a:effectLst>
            <a:outerShdw dist="50800" dir="2880000" algn="ctr" rotWithShape="0">
              <a:srgbClr val="666666"/>
            </a:outerShdw>
          </a:effectLst>
        </p:spPr>
        <p:txBody>
          <a:bodyPr anchor="ctr">
            <a:noAutofit/>
          </a:bodyPr>
          <a:lstStyle>
            <a:lvl1pPr marL="169863" marR="0" indent="-169863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169863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>
                <a:solidFill>
                  <a:schemeClr val="tx1"/>
                </a:solidFill>
                <a:latin typeface="+mn-lt"/>
              </a:defRPr>
            </a:lvl2pPr>
            <a:lvl3pPr marL="1343025" indent="-255588" algn="l" defTabSz="1019175" rtl="0" eaLnBrk="1" fontAlgn="base" hangingPunct="1">
              <a:spcBef>
                <a:spcPct val="3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</a:defRPr>
            </a:lvl3pPr>
            <a:lvl4pPr marL="1722438" indent="-131763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4pPr>
            <a:lvl5pPr marL="2038350" indent="-209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5pPr>
            <a:lvl6pPr marL="24955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9527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4099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867150" algn="l" defTabSz="1019175" rtl="0" eaLnBrk="1" fontAlgn="base" hangingPunct="1"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1600"/>
              </a:lnSpc>
              <a:spcAft>
                <a:spcPts val="300"/>
              </a:spcAft>
              <a:defRPr/>
            </a:pPr>
            <a:r>
              <a:rPr lang="en-US" kern="0" dirty="0" smtClean="0">
                <a:solidFill>
                  <a:sysClr val="windowText" lastClr="000000"/>
                </a:solidFill>
                <a:latin typeface="Arial"/>
              </a:rPr>
              <a:t>Applying random image transformations to training examples effectively increases the amount of training data</a:t>
            </a: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67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an Auto-Encoder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317066" y="1105764"/>
            <a:ext cx="7554691" cy="3098884"/>
            <a:chOff x="693605" y="1295400"/>
            <a:chExt cx="10588664" cy="4343400"/>
          </a:xfrm>
        </p:grpSpPr>
        <p:pic>
          <p:nvPicPr>
            <p:cNvPr id="7170" name="Picture 2" descr="Autoencoders — Guide and Code in TensorFlow 2.0 | by Imran us 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412" y="1295400"/>
              <a:ext cx="5858149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605" y="2057400"/>
              <a:ext cx="2353691" cy="2353691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4561" y="2057399"/>
              <a:ext cx="2377708" cy="2353691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860721" y="4329752"/>
            <a:ext cx="10467381" cy="1893332"/>
            <a:chOff x="1113431" y="4419600"/>
            <a:chExt cx="10467381" cy="1893332"/>
          </a:xfrm>
        </p:grpSpPr>
        <p:sp>
          <p:nvSpPr>
            <p:cNvPr id="11" name="TextBox 10"/>
            <p:cNvSpPr txBox="1"/>
            <p:nvPr/>
          </p:nvSpPr>
          <p:spPr>
            <a:xfrm>
              <a:off x="1643638" y="4419600"/>
              <a:ext cx="7797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b="1" dirty="0" smtClean="0"/>
                <a:t>Objective: Learn deconstruct and reconstruct the input image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45493" y="4800600"/>
              <a:ext cx="1043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b="1" dirty="0" smtClean="0"/>
                <a:t>Requirements: Must transform data into “feature space” before reconstructing image estimate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3431" y="5181600"/>
              <a:ext cx="7724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b="1" dirty="0"/>
                <a:t>Loss Function: Difference between original and reconstructed </a:t>
              </a:r>
              <a:r>
                <a:rPr lang="en-US" sz="1800" b="1" dirty="0" smtClean="0"/>
                <a:t>image</a:t>
              </a:r>
              <a:endParaRPr lang="en-US" sz="1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3412" y="5562600"/>
              <a:ext cx="7724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b="1" dirty="0" smtClean="0"/>
                <a:t>Benefit: No image labels required</a:t>
              </a:r>
              <a:endParaRPr lang="en-US" sz="1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14183" y="5943600"/>
              <a:ext cx="7724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b="1" dirty="0" smtClean="0"/>
                <a:t>Yields: Network to transform images into features</a:t>
              </a:r>
              <a:endParaRPr lang="en-US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474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an Auto-Encoder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317066" y="1105764"/>
            <a:ext cx="7554691" cy="3098884"/>
            <a:chOff x="693605" y="1295400"/>
            <a:chExt cx="10588664" cy="4343400"/>
          </a:xfrm>
        </p:grpSpPr>
        <p:pic>
          <p:nvPicPr>
            <p:cNvPr id="7170" name="Picture 2" descr="Autoencoders — Guide and Code in TensorFlow 2.0 | by Imran us 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412" y="1295400"/>
              <a:ext cx="5858149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605" y="2057400"/>
              <a:ext cx="2353691" cy="2353691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4561" y="2057399"/>
              <a:ext cx="2377708" cy="2353691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860721" y="4329752"/>
            <a:ext cx="10467381" cy="1893332"/>
            <a:chOff x="1113431" y="4419600"/>
            <a:chExt cx="10467381" cy="1893332"/>
          </a:xfrm>
        </p:grpSpPr>
        <p:sp>
          <p:nvSpPr>
            <p:cNvPr id="11" name="TextBox 10"/>
            <p:cNvSpPr txBox="1"/>
            <p:nvPr/>
          </p:nvSpPr>
          <p:spPr>
            <a:xfrm>
              <a:off x="1643638" y="4419600"/>
              <a:ext cx="7797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b="1" dirty="0" smtClean="0"/>
                <a:t>Objective: Learn deconstruct and reconstruct the input image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45493" y="4800600"/>
              <a:ext cx="10435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b="1" dirty="0" smtClean="0"/>
                <a:t>Requirements: Must transform data into “feature space” before reconstructing image estimate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3431" y="5181600"/>
              <a:ext cx="7724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b="1" dirty="0"/>
                <a:t>Loss Function: Difference between original and reconstructed </a:t>
              </a:r>
              <a:r>
                <a:rPr lang="en-US" sz="1800" b="1" dirty="0" smtClean="0"/>
                <a:t>image</a:t>
              </a:r>
              <a:endParaRPr lang="en-US" sz="1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3412" y="5562600"/>
              <a:ext cx="7724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b="1" dirty="0" smtClean="0"/>
                <a:t>Benefit: No image labels required</a:t>
              </a:r>
              <a:endParaRPr lang="en-US" sz="1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14183" y="5943600"/>
              <a:ext cx="7724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b="1" dirty="0" smtClean="0"/>
                <a:t>Yields: Network to transform images into features</a:t>
              </a:r>
              <a:endParaRPr lang="en-US" sz="1800" b="1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0FF5FFF-9D7A-4DD9-B763-F26B24205C4C}"/>
              </a:ext>
            </a:extLst>
          </p:cNvPr>
          <p:cNvSpPr/>
          <p:nvPr/>
        </p:nvSpPr>
        <p:spPr bwMode="auto">
          <a:xfrm flipV="1">
            <a:off x="1650703" y="5427478"/>
            <a:ext cx="3910310" cy="45118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4126"/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019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Lincoln_2012_v16x9</Template>
  <TotalTime>289</TotalTime>
  <Pages>1</Pages>
  <Words>1569</Words>
  <Application>Microsoft Office PowerPoint</Application>
  <PresentationFormat>Custom</PresentationFormat>
  <Paragraphs>277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MS PGothic</vt:lpstr>
      <vt:lpstr>Arial</vt:lpstr>
      <vt:lpstr>Cambria Math</vt:lpstr>
      <vt:lpstr>Times New Roman</vt:lpstr>
      <vt:lpstr>Wingdings</vt:lpstr>
      <vt:lpstr>Lincoln_2012_v16x9</vt:lpstr>
      <vt:lpstr>Training Deep Neural Networks</vt:lpstr>
      <vt:lpstr>Deep Learning Problems</vt:lpstr>
      <vt:lpstr>Necessary Components of a  Supervised Machine Learning Approach</vt:lpstr>
      <vt:lpstr>Necessary Components of a  Supervised Machine Learning Approach</vt:lpstr>
      <vt:lpstr>Outline</vt:lpstr>
      <vt:lpstr>Large Training Datasets</vt:lpstr>
      <vt:lpstr>Data Augmentation</vt:lpstr>
      <vt:lpstr>Training an Auto-Encoder</vt:lpstr>
      <vt:lpstr>Training an Auto-Encoder</vt:lpstr>
      <vt:lpstr>Question</vt:lpstr>
      <vt:lpstr>Question</vt:lpstr>
      <vt:lpstr>Question</vt:lpstr>
      <vt:lpstr>Question</vt:lpstr>
      <vt:lpstr>Outline</vt:lpstr>
      <vt:lpstr>Backpropagation and Gradients</vt:lpstr>
      <vt:lpstr>Gradients and Activation Layers</vt:lpstr>
      <vt:lpstr>GoogLeNet: An Inception Network</vt:lpstr>
      <vt:lpstr>The 1x1 Convolution</vt:lpstr>
      <vt:lpstr>Residual Networks</vt:lpstr>
      <vt:lpstr>Outline</vt:lpstr>
      <vt:lpstr>Transfer vs. Inductive Learning</vt:lpstr>
      <vt:lpstr>Transferring Layers to a New Neural Network</vt:lpstr>
      <vt:lpstr>Freezing Layers and Batch Normalization</vt:lpstr>
      <vt:lpstr>Cross Domain Concerns</vt:lpstr>
      <vt:lpstr>Summary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Joel Grimm</dc:creator>
  <cp:keywords/>
  <dc:description/>
  <cp:lastModifiedBy>Jordan Montgomery</cp:lastModifiedBy>
  <cp:revision>49</cp:revision>
  <cp:lastPrinted>2001-06-18T18:57:59Z</cp:lastPrinted>
  <dcterms:created xsi:type="dcterms:W3CDTF">2019-03-14T14:36:12Z</dcterms:created>
  <dcterms:modified xsi:type="dcterms:W3CDTF">2020-07-22T09:38:08Z</dcterms:modified>
  <cp:category/>
</cp:coreProperties>
</file>